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handoutMasterIdLst>
    <p:handoutMasterId r:id="rId25"/>
  </p:handoutMasterIdLst>
  <p:sldIdLst>
    <p:sldId id="256" r:id="rId3"/>
    <p:sldId id="323" r:id="rId4"/>
    <p:sldId id="317" r:id="rId5"/>
    <p:sldId id="319" r:id="rId6"/>
    <p:sldId id="321" r:id="rId7"/>
    <p:sldId id="318" r:id="rId8"/>
    <p:sldId id="327" r:id="rId9"/>
    <p:sldId id="306" r:id="rId10"/>
    <p:sldId id="320" r:id="rId11"/>
    <p:sldId id="310" r:id="rId12"/>
    <p:sldId id="305" r:id="rId13"/>
    <p:sldId id="307" r:id="rId14"/>
    <p:sldId id="308" r:id="rId15"/>
    <p:sldId id="309" r:id="rId16"/>
    <p:sldId id="311" r:id="rId17"/>
    <p:sldId id="314" r:id="rId18"/>
    <p:sldId id="324" r:id="rId19"/>
    <p:sldId id="312" r:id="rId20"/>
    <p:sldId id="313" r:id="rId21"/>
    <p:sldId id="322" r:id="rId22"/>
    <p:sldId id="325" r:id="rId23"/>
    <p:sldId id="326" r:id="rId2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717" autoAdjust="0"/>
  </p:normalViewPr>
  <p:slideViewPr>
    <p:cSldViewPr snapToGrid="0">
      <p:cViewPr varScale="1">
        <p:scale>
          <a:sx n="82" d="100"/>
          <a:sy n="82" d="100"/>
        </p:scale>
        <p:origin x="720" y="67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4" d="100"/>
          <a:sy n="64" d="100"/>
        </p:scale>
        <p:origin x="2256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Pasta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aio.marconato\Downloads\CBC%202021-2023%20(2)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aio.marconato\Desktop\An&#225;lises%20PO\De%20Onde%20vem%20-%20Para%20Onde%20Vai\Base%20-%20An&#225;lise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aio.marconato\Desktop\An&#225;lises%20PO\De%20Onde%20vem%20-%20Para%20Onde%20Vai\Base%20-%20An&#225;lise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aio.marconato\Desktop\An&#225;lises%20PO\De%20Onde%20vem%20-%20Para%20Onde%20Vai\Base%20-%20An&#225;lise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aio.marconato\Desktop\An&#225;lises%20PO\De%20Onde%20vem%20-%20Para%20Onde%20Vai\Base%20-%20An&#225;lise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aio.marconato\Desktop\An&#225;lises%20PO\De%20Onde%20vem%20-%20Para%20Onde%20Vai\Base%20-%20An&#225;lises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aio.marconato\Downloads\CBC%202021-2023%20(2)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aio.marconato\Downloads\CBC%202021-2023%20(2)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aio.marconato\Downloads\CBC%202021-2023%20(2)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DDE-47DE-832E-4D3FF44CEFF4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BDDE-47DE-832E-4D3FF44CEFF4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BDDE-47DE-832E-4D3FF44CEFF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bestFit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Planilha1!$F$5:$F$7</c:f>
              <c:strCache>
                <c:ptCount val="3"/>
                <c:pt idx="0">
                  <c:v>Contribuições</c:v>
                </c:pt>
                <c:pt idx="1">
                  <c:v>Taxas Esportivas</c:v>
                </c:pt>
                <c:pt idx="2">
                  <c:v>Outras</c:v>
                </c:pt>
              </c:strCache>
            </c:strRef>
          </c:cat>
          <c:val>
            <c:numRef>
              <c:f>Planilha1!$H$5:$H$7</c:f>
              <c:numCache>
                <c:formatCode>_-* #,##0.0_-;\-* #,##0.0_-;_-* "-"_-;_-@_-</c:formatCode>
                <c:ptCount val="3"/>
                <c:pt idx="0">
                  <c:v>176.83006843984001</c:v>
                </c:pt>
                <c:pt idx="1">
                  <c:v>32.995392215430009</c:v>
                </c:pt>
                <c:pt idx="2">
                  <c:v>46.106053604170086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DDE-47DE-832E-4D3FF44CEFF4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'[CBC 2021-2023 (2).xlsx]Gráficos'!$Z$23:$Z$38</c:f>
              <c:strCache>
                <c:ptCount val="16"/>
                <c:pt idx="0">
                  <c:v>Remo</c:v>
                </c:pt>
                <c:pt idx="1">
                  <c:v>Basquete</c:v>
                </c:pt>
                <c:pt idx="2">
                  <c:v>CIAA</c:v>
                </c:pt>
                <c:pt idx="3">
                  <c:v>Esgrima</c:v>
                </c:pt>
                <c:pt idx="4">
                  <c:v>Ginástica Art.</c:v>
                </c:pt>
                <c:pt idx="5">
                  <c:v>Tênis</c:v>
                </c:pt>
                <c:pt idx="6">
                  <c:v>Atletismo</c:v>
                </c:pt>
                <c:pt idx="7">
                  <c:v>Voleibol</c:v>
                </c:pt>
                <c:pt idx="8">
                  <c:v>Canoagem</c:v>
                </c:pt>
                <c:pt idx="9">
                  <c:v>Natação</c:v>
                </c:pt>
                <c:pt idx="10">
                  <c:v>Handebol</c:v>
                </c:pt>
                <c:pt idx="11">
                  <c:v>Judô</c:v>
                </c:pt>
                <c:pt idx="12">
                  <c:v>Badminton</c:v>
                </c:pt>
                <c:pt idx="13">
                  <c:v>Polo Aquático</c:v>
                </c:pt>
                <c:pt idx="14">
                  <c:v>Saltos Ornam.</c:v>
                </c:pt>
                <c:pt idx="15">
                  <c:v>Coord</c:v>
                </c:pt>
              </c:strCache>
            </c:strRef>
          </c:cat>
          <c:val>
            <c:numRef>
              <c:f>'[CBC 2021-2023 (2).xlsx]Gráficos'!$AB$23:$AB$38</c:f>
              <c:numCache>
                <c:formatCode>_(* #,##0.00_);_(* \(#,##0.00\);_(* "-"??_);_(@_)</c:formatCode>
                <c:ptCount val="16"/>
                <c:pt idx="0">
                  <c:v>0.84350000000000003</c:v>
                </c:pt>
                <c:pt idx="1">
                  <c:v>0.43080430000000003</c:v>
                </c:pt>
                <c:pt idx="2">
                  <c:v>0.34873563000000002</c:v>
                </c:pt>
                <c:pt idx="3">
                  <c:v>0.33191500000000002</c:v>
                </c:pt>
                <c:pt idx="4">
                  <c:v>0.29903240000000003</c:v>
                </c:pt>
                <c:pt idx="5">
                  <c:v>0.18667573000000001</c:v>
                </c:pt>
                <c:pt idx="6">
                  <c:v>0.13899078999999998</c:v>
                </c:pt>
                <c:pt idx="7">
                  <c:v>8.3917339999999993E-2</c:v>
                </c:pt>
                <c:pt idx="8">
                  <c:v>6.7095000000000002E-2</c:v>
                </c:pt>
                <c:pt idx="9">
                  <c:v>6.5337900000000004E-2</c:v>
                </c:pt>
                <c:pt idx="10">
                  <c:v>6.3214740000000005E-2</c:v>
                </c:pt>
                <c:pt idx="11">
                  <c:v>4.48E-2</c:v>
                </c:pt>
                <c:pt idx="12">
                  <c:v>2.7253799999999998E-2</c:v>
                </c:pt>
                <c:pt idx="13">
                  <c:v>1.2799859999999998E-2</c:v>
                </c:pt>
                <c:pt idx="14">
                  <c:v>1.2042569999999999E-2</c:v>
                </c:pt>
                <c:pt idx="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796-4841-842F-F284F294C94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555704240"/>
        <c:axId val="555698000"/>
      </c:barChart>
      <c:catAx>
        <c:axId val="55570424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555698000"/>
        <c:crosses val="autoZero"/>
        <c:auto val="1"/>
        <c:lblAlgn val="ctr"/>
        <c:lblOffset val="100"/>
        <c:noMultiLvlLbl val="0"/>
      </c:catAx>
      <c:valAx>
        <c:axId val="555698000"/>
        <c:scaling>
          <c:orientation val="minMax"/>
        </c:scaling>
        <c:delete val="1"/>
        <c:axPos val="b"/>
        <c:numFmt formatCode="_(* #,##0.00_);_(* \(#,##0.00\);_(* &quot;-&quot;??_);_(@_)" sourceLinked="1"/>
        <c:majorTickMark val="none"/>
        <c:minorTickMark val="none"/>
        <c:tickLblPos val="nextTo"/>
        <c:crossAx val="5557042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858-432B-8212-BABCAB53BBF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858-432B-8212-BABCAB53BBF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858-432B-8212-BABCAB53BBF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6858-432B-8212-BABCAB53BBF1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6858-432B-8212-BABCAB53BBF1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6858-432B-8212-BABCAB53BBF1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6858-432B-8212-BABCAB53BBF1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6858-432B-8212-BABCAB53BBF1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6858-432B-8212-BABCAB53BBF1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6858-432B-8212-BABCAB53BBF1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6858-432B-8212-BABCAB53BBF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bestFit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Despesas!$G$3:$G$13</c:f>
              <c:strCache>
                <c:ptCount val="11"/>
                <c:pt idx="0">
                  <c:v>Administrativo + Jurídico</c:v>
                </c:pt>
                <c:pt idx="1">
                  <c:v>Patrimônio</c:v>
                </c:pt>
                <c:pt idx="2">
                  <c:v>Operações</c:v>
                </c:pt>
                <c:pt idx="3">
                  <c:v>Esportes Coletivos e Raquetes</c:v>
                </c:pt>
                <c:pt idx="4">
                  <c:v>Esportes Aquáticos e Individuais</c:v>
                </c:pt>
                <c:pt idx="5">
                  <c:v>Social/Cultural</c:v>
                </c:pt>
                <c:pt idx="6">
                  <c:v>Planejamento + Financeiro</c:v>
                </c:pt>
                <c:pt idx="7">
                  <c:v>Rel. Esportivas + Associativos</c:v>
                </c:pt>
                <c:pt idx="8">
                  <c:v>Presidência</c:v>
                </c:pt>
                <c:pt idx="9">
                  <c:v>Marketing + Relações Institucionais</c:v>
                </c:pt>
                <c:pt idx="10">
                  <c:v>Conselhos</c:v>
                </c:pt>
              </c:strCache>
            </c:strRef>
          </c:cat>
          <c:val>
            <c:numRef>
              <c:f>Despesas!$H$3:$H$13</c:f>
              <c:numCache>
                <c:formatCode>0.0</c:formatCode>
                <c:ptCount val="11"/>
                <c:pt idx="0">
                  <c:v>44.653343485069271</c:v>
                </c:pt>
                <c:pt idx="1">
                  <c:v>34.879927812602475</c:v>
                </c:pt>
                <c:pt idx="2">
                  <c:v>31.861771915982519</c:v>
                </c:pt>
                <c:pt idx="3">
                  <c:v>27.436396491280458</c:v>
                </c:pt>
                <c:pt idx="4">
                  <c:v>26.95330019821332</c:v>
                </c:pt>
                <c:pt idx="5">
                  <c:v>25.860893337185438</c:v>
                </c:pt>
                <c:pt idx="6">
                  <c:v>23.52500062787405</c:v>
                </c:pt>
                <c:pt idx="7">
                  <c:v>22.535028036854847</c:v>
                </c:pt>
                <c:pt idx="8">
                  <c:v>7.84543113419734</c:v>
                </c:pt>
                <c:pt idx="9">
                  <c:v>3.5478236783489763</c:v>
                </c:pt>
                <c:pt idx="10">
                  <c:v>2.6462861075416413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6858-432B-8212-BABCAB53BBF1}"/>
            </c:ext>
          </c:extLst>
        </c:ser>
        <c:ser>
          <c:idx val="1"/>
          <c:order val="1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8-6858-432B-8212-BABCAB53BBF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A-6858-432B-8212-BABCAB53BBF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C-6858-432B-8212-BABCAB53BBF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E-6858-432B-8212-BABCAB53BBF1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0-6858-432B-8212-BABCAB53BBF1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2-6858-432B-8212-BABCAB53BBF1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4-6858-432B-8212-BABCAB53BBF1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6-6858-432B-8212-BABCAB53BBF1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8-6858-432B-8212-BABCAB53BBF1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6858-432B-8212-BABCAB53BBF1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6858-432B-8212-BABCAB53BBF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Despesas!$G$3:$G$13</c:f>
              <c:strCache>
                <c:ptCount val="11"/>
                <c:pt idx="0">
                  <c:v>Administrativo + Jurídico</c:v>
                </c:pt>
                <c:pt idx="1">
                  <c:v>Patrimônio</c:v>
                </c:pt>
                <c:pt idx="2">
                  <c:v>Operações</c:v>
                </c:pt>
                <c:pt idx="3">
                  <c:v>Esportes Coletivos e Raquetes</c:v>
                </c:pt>
                <c:pt idx="4">
                  <c:v>Esportes Aquáticos e Individuais</c:v>
                </c:pt>
                <c:pt idx="5">
                  <c:v>Social/Cultural</c:v>
                </c:pt>
                <c:pt idx="6">
                  <c:v>Planejamento + Financeiro</c:v>
                </c:pt>
                <c:pt idx="7">
                  <c:v>Rel. Esportivas + Associativos</c:v>
                </c:pt>
                <c:pt idx="8">
                  <c:v>Presidência</c:v>
                </c:pt>
                <c:pt idx="9">
                  <c:v>Marketing + Relações Institucionais</c:v>
                </c:pt>
                <c:pt idx="10">
                  <c:v>Conselhos</c:v>
                </c:pt>
              </c:strCache>
            </c:strRef>
          </c:cat>
          <c:val>
            <c:numRef>
              <c:f>Despesas!$I$3:$I$13</c:f>
              <c:numCache>
                <c:formatCode>0.0%</c:formatCode>
                <c:ptCount val="11"/>
                <c:pt idx="0">
                  <c:v>0.17737515147839086</c:v>
                </c:pt>
                <c:pt idx="1">
                  <c:v>0.13855250237609626</c:v>
                </c:pt>
                <c:pt idx="2">
                  <c:v>0.12656357125546547</c:v>
                </c:pt>
                <c:pt idx="3">
                  <c:v>0.1089847837550907</c:v>
                </c:pt>
                <c:pt idx="4">
                  <c:v>0.10706579468341941</c:v>
                </c:pt>
                <c:pt idx="5">
                  <c:v>0.10272645932064543</c:v>
                </c:pt>
                <c:pt idx="6">
                  <c:v>9.3447662016476807E-2</c:v>
                </c:pt>
                <c:pt idx="7">
                  <c:v>8.9515223265273322E-2</c:v>
                </c:pt>
                <c:pt idx="8">
                  <c:v>3.1164173323478921E-2</c:v>
                </c:pt>
                <c:pt idx="9">
                  <c:v>1.4092914734955716E-2</c:v>
                </c:pt>
                <c:pt idx="10">
                  <c:v>1.0511763790707144E-2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6858-432B-8212-BABCAB53BBF1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5349923099996504E-2"/>
          <c:y val="0.65629574796719325"/>
          <c:w val="0.94634118451658289"/>
          <c:h val="0.3275326308086786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1D4-4078-AE8F-87C9E015C33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1D4-4078-AE8F-87C9E015C33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1D4-4078-AE8F-87C9E015C33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D1D4-4078-AE8F-87C9E015C33D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D1D4-4078-AE8F-87C9E015C33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bestFit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'Olímpicos e Formação - Despesas'!$H$4:$H$8</c:f>
              <c:strCache>
                <c:ptCount val="5"/>
                <c:pt idx="0">
                  <c:v>Alto Rendimento</c:v>
                </c:pt>
                <c:pt idx="1">
                  <c:v>Apoio Compartilhado</c:v>
                </c:pt>
                <c:pt idx="2">
                  <c:v>Base-Competitivo</c:v>
                </c:pt>
                <c:pt idx="3">
                  <c:v>Base-Formação-Escolinhas</c:v>
                </c:pt>
                <c:pt idx="4">
                  <c:v>Participativo</c:v>
                </c:pt>
              </c:strCache>
            </c:strRef>
          </c:cat>
          <c:val>
            <c:numRef>
              <c:f>'Olímpicos e Formação - Despesas'!$I$4:$I$8</c:f>
              <c:numCache>
                <c:formatCode>_-* #,##0.0_-;\-* #,##0.0_-;_-* "-"??_-;_-@_-</c:formatCode>
                <c:ptCount val="5"/>
                <c:pt idx="0">
                  <c:v>9.1424966886607173</c:v>
                </c:pt>
                <c:pt idx="1">
                  <c:v>8.2260510919988938</c:v>
                </c:pt>
                <c:pt idx="2">
                  <c:v>1.12898952</c:v>
                </c:pt>
                <c:pt idx="3">
                  <c:v>5.9652615106208717</c:v>
                </c:pt>
                <c:pt idx="4">
                  <c:v>2.9735976800000001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D1D4-4078-AE8F-87C9E015C33D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3.63733595800525E-2"/>
          <c:y val="0.80701998002300512"/>
          <c:w val="0.9439199475065615"/>
          <c:h val="0.1652023503466557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956955380577428"/>
          <c:y val="8.7777978744310869E-2"/>
          <c:w val="0.70863867016622917"/>
          <c:h val="0.70432644230685615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B5C-4FF8-94E8-4A8DB8B9028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B5C-4FF8-94E8-4A8DB8B9028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B5C-4FF8-94E8-4A8DB8B9028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B5C-4FF8-94E8-4A8DB8B9028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bestFit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'Olímpicos e Formação - Despesas'!$H$10:$H$13</c:f>
              <c:strCache>
                <c:ptCount val="4"/>
                <c:pt idx="0">
                  <c:v>Alto Rendimento</c:v>
                </c:pt>
                <c:pt idx="1">
                  <c:v>Base-Competitivo</c:v>
                </c:pt>
                <c:pt idx="2">
                  <c:v>Base-Formação-Escolinhas</c:v>
                </c:pt>
                <c:pt idx="3">
                  <c:v>Participativo</c:v>
                </c:pt>
              </c:strCache>
            </c:strRef>
          </c:cat>
          <c:val>
            <c:numRef>
              <c:f>'Olímpicos e Formação - Despesas'!$I$10:$I$13</c:f>
              <c:numCache>
                <c:formatCode>_-* #,##0.0_-;\-* #,##0.0_-;_-* "-"??_-;_-@_-</c:formatCode>
                <c:ptCount val="4"/>
                <c:pt idx="0">
                  <c:v>11.243390759921866</c:v>
                </c:pt>
                <c:pt idx="1">
                  <c:v>0.56914203527825469</c:v>
                </c:pt>
                <c:pt idx="2">
                  <c:v>14.378337538133167</c:v>
                </c:pt>
                <c:pt idx="3">
                  <c:v>0.76242986488004072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B5C-4FF8-94E8-4A8DB8B90284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7484470691163602E-2"/>
          <c:y val="0.83059514016546121"/>
          <c:w val="0.87447550306211719"/>
          <c:h val="0.1510733062144455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'Despesas por Modalidade'!$H$2</c:f>
              <c:strCache>
                <c:ptCount val="1"/>
                <c:pt idx="0">
                  <c:v>Valor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A14-49B3-89D6-CA776DE6E92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A14-49B3-89D6-CA776DE6E92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A14-49B3-89D6-CA776DE6E926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A14-49B3-89D6-CA776DE6E926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FA14-49B3-89D6-CA776DE6E926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FA14-49B3-89D6-CA776DE6E926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FA14-49B3-89D6-CA776DE6E92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bestFit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'Despesas por Modalidade'!$G$3:$G$9</c:f>
              <c:strCache>
                <c:ptCount val="7"/>
                <c:pt idx="0">
                  <c:v>Tênis</c:v>
                </c:pt>
                <c:pt idx="1">
                  <c:v>Basquete</c:v>
                </c:pt>
                <c:pt idx="2">
                  <c:v>Voleibol</c:v>
                </c:pt>
                <c:pt idx="3">
                  <c:v>Handebol</c:v>
                </c:pt>
                <c:pt idx="4">
                  <c:v>Staff</c:v>
                </c:pt>
                <c:pt idx="5">
                  <c:v>CIAA</c:v>
                </c:pt>
                <c:pt idx="6">
                  <c:v>Squash</c:v>
                </c:pt>
              </c:strCache>
            </c:strRef>
          </c:cat>
          <c:val>
            <c:numRef>
              <c:f>'Despesas por Modalidade'!$H$3:$H$9</c:f>
              <c:numCache>
                <c:formatCode>_-* #,##0.0_-;\-* #,##0.0_-;_-* "-"??_-;_-@_-</c:formatCode>
                <c:ptCount val="7"/>
                <c:pt idx="0">
                  <c:v>7.2044538344764879</c:v>
                </c:pt>
                <c:pt idx="1">
                  <c:v>6.4534819185464887</c:v>
                </c:pt>
                <c:pt idx="2">
                  <c:v>4.6677609517413599</c:v>
                </c:pt>
                <c:pt idx="3">
                  <c:v>3.5953402431395309</c:v>
                </c:pt>
                <c:pt idx="4">
                  <c:v>3.0517242877272666</c:v>
                </c:pt>
                <c:pt idx="5">
                  <c:v>1.8354124897951398</c:v>
                </c:pt>
                <c:pt idx="6">
                  <c:v>0.62822276585420622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FA14-49B3-89D6-CA776DE6E9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3.9249343832021E-2"/>
          <c:y val="0.85078010346298394"/>
          <c:w val="0.93539020122484684"/>
          <c:h val="0.129545611808288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5A2-42AA-8560-ACB91249F4F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5A2-42AA-8560-ACB91249F4F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5A2-42AA-8560-ACB91249F4F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35A2-42AA-8560-ACB91249F4FE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35A2-42AA-8560-ACB91249F4FE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35A2-42AA-8560-ACB91249F4FE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35A2-42AA-8560-ACB91249F4FE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35A2-42AA-8560-ACB91249F4FE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35A2-42AA-8560-ACB91249F4FE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35A2-42AA-8560-ACB91249F4FE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35A2-42AA-8560-ACB91249F4FE}"/>
              </c:ext>
            </c:extLst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35A2-42AA-8560-ACB91249F4F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bestFit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'Despesas por Modalidade'!$G$12:$G$23</c:f>
              <c:strCache>
                <c:ptCount val="12"/>
                <c:pt idx="0">
                  <c:v>Natação</c:v>
                </c:pt>
                <c:pt idx="1">
                  <c:v>Judô</c:v>
                </c:pt>
                <c:pt idx="2">
                  <c:v>Ginástica Artística</c:v>
                </c:pt>
                <c:pt idx="3">
                  <c:v>Polo Aquático</c:v>
                </c:pt>
                <c:pt idx="4">
                  <c:v>Atletismo</c:v>
                </c:pt>
                <c:pt idx="5">
                  <c:v>Esgrima</c:v>
                </c:pt>
                <c:pt idx="6">
                  <c:v>Remo</c:v>
                </c:pt>
                <c:pt idx="7">
                  <c:v>Saltos Ornamentais</c:v>
                </c:pt>
                <c:pt idx="8">
                  <c:v>Triathlon</c:v>
                </c:pt>
                <c:pt idx="9">
                  <c:v>Badminton</c:v>
                </c:pt>
                <c:pt idx="10">
                  <c:v>Levantamento de Peso</c:v>
                </c:pt>
                <c:pt idx="11">
                  <c:v>Canoagem + Staff</c:v>
                </c:pt>
              </c:strCache>
            </c:strRef>
          </c:cat>
          <c:val>
            <c:numRef>
              <c:f>'Despesas por Modalidade'!$H$12:$H$23</c:f>
              <c:numCache>
                <c:formatCode>_-* #,##0.0_-;\-* #,##0.0_-;_-* "-"??_-;_-@_-</c:formatCode>
                <c:ptCount val="12"/>
                <c:pt idx="0">
                  <c:v>10.795360241196326</c:v>
                </c:pt>
                <c:pt idx="1">
                  <c:v>3.5296243374136598</c:v>
                </c:pt>
                <c:pt idx="2">
                  <c:v>2.6362197101210092</c:v>
                </c:pt>
                <c:pt idx="3">
                  <c:v>2.628953710101106</c:v>
                </c:pt>
                <c:pt idx="4">
                  <c:v>2.2606249706470045</c:v>
                </c:pt>
                <c:pt idx="5">
                  <c:v>1.3937305427842461</c:v>
                </c:pt>
                <c:pt idx="6">
                  <c:v>1.2354483099492448</c:v>
                </c:pt>
                <c:pt idx="7">
                  <c:v>0.75464532593861378</c:v>
                </c:pt>
                <c:pt idx="8">
                  <c:v>0.64776589128471318</c:v>
                </c:pt>
                <c:pt idx="9">
                  <c:v>0.62462298155198304</c:v>
                </c:pt>
                <c:pt idx="10">
                  <c:v>0.35129435064814912</c:v>
                </c:pt>
                <c:pt idx="11">
                  <c:v>9.5009826577264034E-2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8-35A2-42AA-8560-ACB91249F4FE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3.2564730697335807E-2"/>
          <c:y val="0.71349045772215614"/>
          <c:w val="0.95104673063510581"/>
          <c:h val="0.2666393038010827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'[CBC 2021-2023 (2).xlsx]Planilha1'!$B$4</c:f>
              <c:strCache>
                <c:ptCount val="1"/>
                <c:pt idx="0">
                  <c:v>Edital 8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4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E32-4667-B22F-4D03FB34011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'[CBC 2021-2023 (2).xlsx]Planilha1'!$C$3:$G$3</c:f>
              <c:strCach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Total</c:v>
                </c:pt>
              </c:strCache>
            </c:strRef>
          </c:cat>
          <c:val>
            <c:numRef>
              <c:f>'[CBC 2021-2023 (2).xlsx]Planilha1'!$C$4:$G$4</c:f>
              <c:numCache>
                <c:formatCode>#,##0.00</c:formatCode>
                <c:ptCount val="5"/>
                <c:pt idx="0">
                  <c:v>1.9343672166666668</c:v>
                </c:pt>
                <c:pt idx="1">
                  <c:v>1.7116058599999999</c:v>
                </c:pt>
                <c:pt idx="2">
                  <c:v>1.0239344100000001</c:v>
                </c:pt>
                <c:pt idx="3">
                  <c:v>4.97</c:v>
                </c:pt>
                <c:pt idx="4">
                  <c:v>9.6399074866666652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E32-4667-B22F-4D03FB34011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897686624"/>
        <c:axId val="897689952"/>
      </c:barChart>
      <c:catAx>
        <c:axId val="8976866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97689952"/>
        <c:crosses val="autoZero"/>
        <c:auto val="1"/>
        <c:lblAlgn val="ctr"/>
        <c:lblOffset val="100"/>
        <c:noMultiLvlLbl val="0"/>
      </c:catAx>
      <c:valAx>
        <c:axId val="897689952"/>
        <c:scaling>
          <c:orientation val="minMax"/>
        </c:scaling>
        <c:delete val="1"/>
        <c:axPos val="l"/>
        <c:numFmt formatCode="#,##0.00" sourceLinked="1"/>
        <c:majorTickMark val="out"/>
        <c:minorTickMark val="none"/>
        <c:tickLblPos val="nextTo"/>
        <c:crossAx val="8976866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0845480989893303E-2"/>
          <c:y val="0.13177402072387914"/>
          <c:w val="0.91830903802021335"/>
          <c:h val="0.7224293191210010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'[CBC 2021-2023 (2).xlsx]Planilha1'!$B$23</c:f>
              <c:strCache>
                <c:ptCount val="1"/>
                <c:pt idx="0">
                  <c:v>Edital 9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2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06E-4D9E-9716-4F97D938022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'[CBC 2021-2023 (2).xlsx]Planilha1'!$C$22:$E$22</c:f>
              <c:strCache>
                <c:ptCount val="3"/>
                <c:pt idx="0">
                  <c:v>2022</c:v>
                </c:pt>
                <c:pt idx="1">
                  <c:v>2023</c:v>
                </c:pt>
                <c:pt idx="2">
                  <c:v>Total</c:v>
                </c:pt>
              </c:strCache>
            </c:strRef>
          </c:cat>
          <c:val>
            <c:numRef>
              <c:f>'[CBC 2021-2023 (2).xlsx]Planilha1'!$C$23:$E$23</c:f>
              <c:numCache>
                <c:formatCode>#,##0.00</c:formatCode>
                <c:ptCount val="3"/>
                <c:pt idx="0">
                  <c:v>1.85882908</c:v>
                </c:pt>
                <c:pt idx="1">
                  <c:v>1.0972859799999999</c:v>
                </c:pt>
                <c:pt idx="2">
                  <c:v>2.9561150600000001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06E-4D9E-9716-4F97D938022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52499840"/>
        <c:axId val="915485856"/>
      </c:barChart>
      <c:catAx>
        <c:axId val="5524998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915485856"/>
        <c:crosses val="autoZero"/>
        <c:auto val="1"/>
        <c:lblAlgn val="ctr"/>
        <c:lblOffset val="100"/>
        <c:noMultiLvlLbl val="0"/>
      </c:catAx>
      <c:valAx>
        <c:axId val="915485856"/>
        <c:scaling>
          <c:orientation val="minMax"/>
        </c:scaling>
        <c:delete val="1"/>
        <c:axPos val="l"/>
        <c:numFmt formatCode="#,##0.00" sourceLinked="1"/>
        <c:majorTickMark val="out"/>
        <c:minorTickMark val="none"/>
        <c:tickLblPos val="nextTo"/>
        <c:crossAx val="5524998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'[CBC 2021-2023 (2).xlsx]Gráficos'!$T$3:$T$20</c:f>
              <c:strCache>
                <c:ptCount val="18"/>
                <c:pt idx="0">
                  <c:v>CIAA</c:v>
                </c:pt>
                <c:pt idx="1">
                  <c:v>Basquete</c:v>
                </c:pt>
                <c:pt idx="2">
                  <c:v>Voleibol</c:v>
                </c:pt>
                <c:pt idx="3">
                  <c:v>Handebol</c:v>
                </c:pt>
                <c:pt idx="4">
                  <c:v>Natação</c:v>
                </c:pt>
                <c:pt idx="5">
                  <c:v>Ginástica Art.</c:v>
                </c:pt>
                <c:pt idx="6">
                  <c:v>Fisioterapia (Área Médica)</c:v>
                </c:pt>
                <c:pt idx="7">
                  <c:v>Atletismo</c:v>
                </c:pt>
                <c:pt idx="8">
                  <c:v>Remo</c:v>
                </c:pt>
                <c:pt idx="9">
                  <c:v>Judô</c:v>
                </c:pt>
                <c:pt idx="10">
                  <c:v>Saltos Ornam.</c:v>
                </c:pt>
                <c:pt idx="11">
                  <c:v>Polo Aquático</c:v>
                </c:pt>
                <c:pt idx="12">
                  <c:v>Esgrima</c:v>
                </c:pt>
                <c:pt idx="13">
                  <c:v>Coord</c:v>
                </c:pt>
                <c:pt idx="14">
                  <c:v>Badminton</c:v>
                </c:pt>
                <c:pt idx="15">
                  <c:v>Tênis</c:v>
                </c:pt>
                <c:pt idx="16">
                  <c:v>Lev. Peso</c:v>
                </c:pt>
                <c:pt idx="17">
                  <c:v>Triatlon</c:v>
                </c:pt>
              </c:strCache>
            </c:strRef>
          </c:cat>
          <c:val>
            <c:numRef>
              <c:f>'[CBC 2021-2023 (2).xlsx]Gráficos'!$AA$3:$AA$20</c:f>
              <c:numCache>
                <c:formatCode>_(* #,##0.0_);_(* \(#,##0.0\);_(* "-"??_);_(@_)</c:formatCode>
                <c:ptCount val="18"/>
                <c:pt idx="0">
                  <c:v>1.4612245566666666</c:v>
                </c:pt>
                <c:pt idx="1">
                  <c:v>1.1181449300000001</c:v>
                </c:pt>
                <c:pt idx="2">
                  <c:v>0.94704159999999993</c:v>
                </c:pt>
                <c:pt idx="3">
                  <c:v>0.87965502999999989</c:v>
                </c:pt>
                <c:pt idx="4">
                  <c:v>0.76211567999999996</c:v>
                </c:pt>
                <c:pt idx="5">
                  <c:v>0.42948552999999995</c:v>
                </c:pt>
                <c:pt idx="6">
                  <c:v>0.72050000000000003</c:v>
                </c:pt>
                <c:pt idx="7">
                  <c:v>0.70285930666666663</c:v>
                </c:pt>
                <c:pt idx="8">
                  <c:v>0.63205099333333337</c:v>
                </c:pt>
                <c:pt idx="9">
                  <c:v>0.39639552</c:v>
                </c:pt>
                <c:pt idx="10">
                  <c:v>0.36182278000000001</c:v>
                </c:pt>
                <c:pt idx="11">
                  <c:v>0.22026567999999999</c:v>
                </c:pt>
                <c:pt idx="12">
                  <c:v>0.20351358999999999</c:v>
                </c:pt>
                <c:pt idx="13">
                  <c:v>0.12153731999999999</c:v>
                </c:pt>
                <c:pt idx="14">
                  <c:v>0.10729497</c:v>
                </c:pt>
                <c:pt idx="15">
                  <c:v>9.6000000000000002E-2</c:v>
                </c:pt>
                <c:pt idx="16">
                  <c:v>0.08</c:v>
                </c:pt>
                <c:pt idx="17">
                  <c:v>0.08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455-4B76-ACE9-7F1474BF5E2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1599228960"/>
        <c:axId val="1599237280"/>
      </c:barChart>
      <c:catAx>
        <c:axId val="159922896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599237280"/>
        <c:crosses val="autoZero"/>
        <c:auto val="1"/>
        <c:lblAlgn val="ctr"/>
        <c:lblOffset val="100"/>
        <c:noMultiLvlLbl val="0"/>
      </c:catAx>
      <c:valAx>
        <c:axId val="1599237280"/>
        <c:scaling>
          <c:orientation val="minMax"/>
        </c:scaling>
        <c:delete val="1"/>
        <c:axPos val="b"/>
        <c:numFmt formatCode="_(* #,##0.0_);_(* \(#,##0.0\);_(* &quot;-&quot;??_);_(@_)" sourceLinked="1"/>
        <c:majorTickMark val="none"/>
        <c:minorTickMark val="none"/>
        <c:tickLblPos val="nextTo"/>
        <c:crossAx val="15992289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521E0F-6306-4F27-8E58-F18A1888E53D}" type="datetimeFigureOut">
              <a:rPr lang="pt-BR" smtClean="0"/>
              <a:t>18/10/2023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489201-29A5-4A17-AC46-73711F1AED7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529675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8E66C-1DAF-45BE-8385-DE914C0D5108}" type="datetimeFigureOut">
              <a:rPr lang="pt-BR" smtClean="0"/>
              <a:t>18/10/2023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6E65A-EE7D-4C85-B68D-28896EDB8C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33829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8E66C-1DAF-45BE-8385-DE914C0D5108}" type="datetimeFigureOut">
              <a:rPr lang="pt-BR" smtClean="0"/>
              <a:t>18/10/2023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6E65A-EE7D-4C85-B68D-28896EDB8C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7933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8E66C-1DAF-45BE-8385-DE914C0D5108}" type="datetimeFigureOut">
              <a:rPr lang="pt-BR" smtClean="0"/>
              <a:t>18/10/2023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6E65A-EE7D-4C85-B68D-28896EDB8C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186395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2F51E-6175-4307-980C-B4051A223DC5}" type="datetimeFigureOut">
              <a:rPr lang="pt-BR" smtClean="0"/>
              <a:t>18/10/2023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1F304-F020-49CE-8EED-3860CE1D650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137815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2F51E-6175-4307-980C-B4051A223DC5}" type="datetimeFigureOut">
              <a:rPr lang="pt-BR" smtClean="0"/>
              <a:t>18/10/2023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1F304-F020-49CE-8EED-3860CE1D650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711016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2F51E-6175-4307-980C-B4051A223DC5}" type="datetimeFigureOut">
              <a:rPr lang="pt-BR" smtClean="0"/>
              <a:t>18/10/2023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1F304-F020-49CE-8EED-3860CE1D650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046869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2F51E-6175-4307-980C-B4051A223DC5}" type="datetimeFigureOut">
              <a:rPr lang="pt-BR" smtClean="0"/>
              <a:t>18/10/2023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1F304-F020-49CE-8EED-3860CE1D650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248828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2F51E-6175-4307-980C-B4051A223DC5}" type="datetimeFigureOut">
              <a:rPr lang="pt-BR" smtClean="0"/>
              <a:t>18/10/2023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1F304-F020-49CE-8EED-3860CE1D650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975309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2F51E-6175-4307-980C-B4051A223DC5}" type="datetimeFigureOut">
              <a:rPr lang="pt-BR" smtClean="0"/>
              <a:t>18/10/2023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1F304-F020-49CE-8EED-3860CE1D650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44687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2F51E-6175-4307-980C-B4051A223DC5}" type="datetimeFigureOut">
              <a:rPr lang="pt-BR" smtClean="0"/>
              <a:t>18/10/2023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1F304-F020-49CE-8EED-3860CE1D650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134238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2F51E-6175-4307-980C-B4051A223DC5}" type="datetimeFigureOut">
              <a:rPr lang="pt-BR" smtClean="0"/>
              <a:t>18/10/2023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1F304-F020-49CE-8EED-3860CE1D650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99652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8E66C-1DAF-45BE-8385-DE914C0D5108}" type="datetimeFigureOut">
              <a:rPr lang="pt-BR" smtClean="0"/>
              <a:t>18/10/2023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6E65A-EE7D-4C85-B68D-28896EDB8C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940603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2F51E-6175-4307-980C-B4051A223DC5}" type="datetimeFigureOut">
              <a:rPr lang="pt-BR" smtClean="0"/>
              <a:t>18/10/2023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1F304-F020-49CE-8EED-3860CE1D650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331822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2F51E-6175-4307-980C-B4051A223DC5}" type="datetimeFigureOut">
              <a:rPr lang="pt-BR" smtClean="0"/>
              <a:t>18/10/2023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1F304-F020-49CE-8EED-3860CE1D650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976403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2F51E-6175-4307-980C-B4051A223DC5}" type="datetimeFigureOut">
              <a:rPr lang="pt-BR" smtClean="0"/>
              <a:t>18/10/2023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1F304-F020-49CE-8EED-3860CE1D650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62356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8E66C-1DAF-45BE-8385-DE914C0D5108}" type="datetimeFigureOut">
              <a:rPr lang="pt-BR" smtClean="0"/>
              <a:t>18/10/2023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6E65A-EE7D-4C85-B68D-28896EDB8C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73579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8E66C-1DAF-45BE-8385-DE914C0D5108}" type="datetimeFigureOut">
              <a:rPr lang="pt-BR" smtClean="0"/>
              <a:t>18/10/2023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6E65A-EE7D-4C85-B68D-28896EDB8C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38399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8E66C-1DAF-45BE-8385-DE914C0D5108}" type="datetimeFigureOut">
              <a:rPr lang="pt-BR" smtClean="0"/>
              <a:t>18/10/2023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6E65A-EE7D-4C85-B68D-28896EDB8C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20781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8E66C-1DAF-45BE-8385-DE914C0D5108}" type="datetimeFigureOut">
              <a:rPr lang="pt-BR" smtClean="0"/>
              <a:t>18/10/2023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6E65A-EE7D-4C85-B68D-28896EDB8C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99159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8E66C-1DAF-45BE-8385-DE914C0D5108}" type="datetimeFigureOut">
              <a:rPr lang="pt-BR" smtClean="0"/>
              <a:t>18/10/2023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6E65A-EE7D-4C85-B68D-28896EDB8C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01096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8E66C-1DAF-45BE-8385-DE914C0D5108}" type="datetimeFigureOut">
              <a:rPr lang="pt-BR" smtClean="0"/>
              <a:t>18/10/2023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6E65A-EE7D-4C85-B68D-28896EDB8C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61521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8E66C-1DAF-45BE-8385-DE914C0D5108}" type="datetimeFigureOut">
              <a:rPr lang="pt-BR" smtClean="0"/>
              <a:t>18/10/2023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6E65A-EE7D-4C85-B68D-28896EDB8C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53773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48E66C-1DAF-45BE-8385-DE914C0D5108}" type="datetimeFigureOut">
              <a:rPr lang="pt-BR" smtClean="0"/>
              <a:t>18/10/2023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6E65A-EE7D-4C85-B68D-28896EDB8CB8}" type="slidenum">
              <a:rPr lang="pt-BR" smtClean="0"/>
              <a:t>‹nº›</a:t>
            </a:fld>
            <a:endParaRPr lang="pt-BR"/>
          </a:p>
        </p:txBody>
      </p:sp>
      <p:sp>
        <p:nvSpPr>
          <p:cNvPr id="7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 userDrawn="1"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53741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A2F51E-6175-4307-980C-B4051A223DC5}" type="datetimeFigureOut">
              <a:rPr lang="pt-BR" smtClean="0"/>
              <a:t>18/10/2023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81F304-F020-49CE-8EED-3860CE1D650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1676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8540" y="1257558"/>
            <a:ext cx="11373566" cy="2379594"/>
          </a:xfrm>
        </p:spPr>
        <p:txBody>
          <a:bodyPr>
            <a:normAutofit/>
          </a:bodyPr>
          <a:lstStyle/>
          <a:p>
            <a:pPr algn="r"/>
            <a:r>
              <a:rPr lang="pt-B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rPr>
              <a:t>                ANÁLISES DA PO 24</a:t>
            </a:r>
            <a:endParaRPr lang="pt-BR" sz="2000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ea typeface="Roboto" panose="02000000000000000000" pitchFamily="2" charset="0"/>
              <a:cs typeface="Calibri" panose="020F0502020204030204" pitchFamily="34" charset="0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9743768" y="5702710"/>
            <a:ext cx="2104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rPr>
              <a:t>OUTUBRO 2023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76656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8540" y="1257558"/>
            <a:ext cx="11373566" cy="2379594"/>
          </a:xfrm>
        </p:spPr>
        <p:txBody>
          <a:bodyPr>
            <a:normAutofit fontScale="90000"/>
          </a:bodyPr>
          <a:lstStyle/>
          <a:p>
            <a:pPr algn="r"/>
            <a:r>
              <a:rPr lang="pt-B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rPr>
              <a:t>                DISTRIBUIÇÃO DOS RECURSOS DO CLUBE ENTRE DIRETORIAS</a:t>
            </a:r>
            <a:endParaRPr lang="pt-BR" sz="2000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ea typeface="Roboto" panose="02000000000000000000" pitchFamily="2" charset="0"/>
              <a:cs typeface="Calibri" panose="020F0502020204030204" pitchFamily="34" charset="0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9743768" y="5702710"/>
            <a:ext cx="2104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rPr>
              <a:t>OUTUBRO 2023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86857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263769" y="221599"/>
            <a:ext cx="118425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800" noProof="0" dirty="0" smtClean="0">
                <a:solidFill>
                  <a:prstClr val="black"/>
                </a:solidFill>
                <a:latin typeface="Calibri" panose="020F0502020204030204"/>
              </a:rPr>
              <a:t>9</a:t>
            </a: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. Origem e Destino dos Recursos de Custeio do Esporte Clube Pinheiros - PO 2024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graphicFrame>
        <p:nvGraphicFramePr>
          <p:cNvPr id="5" name="Gráfico 4"/>
          <p:cNvGraphicFramePr>
            <a:graphicFrameLocks/>
          </p:cNvGraphicFramePr>
          <p:nvPr>
            <p:extLst/>
          </p:nvPr>
        </p:nvGraphicFramePr>
        <p:xfrm>
          <a:off x="-383573" y="1292918"/>
          <a:ext cx="6942993" cy="35696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Tabela 5"/>
          <p:cNvGraphicFramePr>
            <a:graphicFrameLocks noGrp="1"/>
          </p:cNvGraphicFramePr>
          <p:nvPr>
            <p:extLst/>
          </p:nvPr>
        </p:nvGraphicFramePr>
        <p:xfrm>
          <a:off x="193427" y="4854253"/>
          <a:ext cx="1767258" cy="18316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3629">
                  <a:extLst>
                    <a:ext uri="{9D8B030D-6E8A-4147-A177-3AD203B41FA5}">
                      <a16:colId xmlns:a16="http://schemas.microsoft.com/office/drawing/2014/main" val="3630110004"/>
                    </a:ext>
                  </a:extLst>
                </a:gridCol>
                <a:gridCol w="883629">
                  <a:extLst>
                    <a:ext uri="{9D8B030D-6E8A-4147-A177-3AD203B41FA5}">
                      <a16:colId xmlns:a16="http://schemas.microsoft.com/office/drawing/2014/main" val="1426376469"/>
                    </a:ext>
                  </a:extLst>
                </a:gridCol>
              </a:tblGrid>
              <a:tr h="236937"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Outras</a:t>
                      </a:r>
                      <a:endParaRPr lang="pt-B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R$ MM</a:t>
                      </a:r>
                      <a:endParaRPr lang="pt-B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247530"/>
                  </a:ext>
                </a:extLst>
              </a:tr>
              <a:tr h="213841"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Patrimoniais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11,8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536360722"/>
                  </a:ext>
                </a:extLst>
              </a:tr>
              <a:tr h="213841"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Culturais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9,0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46190628"/>
                  </a:ext>
                </a:extLst>
              </a:tr>
              <a:tr h="213841"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Patrocínios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7,4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359415760"/>
                  </a:ext>
                </a:extLst>
              </a:tr>
              <a:tr h="213841"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Festas e Eventos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6,9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708305060"/>
                  </a:ext>
                </a:extLst>
              </a:tr>
              <a:tr h="213841"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Médicas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4,9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000639297"/>
                  </a:ext>
                </a:extLst>
              </a:tr>
              <a:tr h="263263"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Financeiras e Operacionais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3,3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509194662"/>
                  </a:ext>
                </a:extLst>
              </a:tr>
              <a:tr h="213841"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Extraordinárias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2,9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94044440"/>
                  </a:ext>
                </a:extLst>
              </a:tr>
            </a:tbl>
          </a:graphicData>
        </a:graphic>
      </p:graphicFrame>
      <p:cxnSp>
        <p:nvCxnSpPr>
          <p:cNvPr id="3" name="Conector reto 2"/>
          <p:cNvCxnSpPr/>
          <p:nvPr/>
        </p:nvCxnSpPr>
        <p:spPr>
          <a:xfrm>
            <a:off x="5627077" y="785905"/>
            <a:ext cx="45935" cy="5881374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aixaDeTexto 14"/>
          <p:cNvSpPr txBox="1"/>
          <p:nvPr/>
        </p:nvSpPr>
        <p:spPr>
          <a:xfrm>
            <a:off x="1156486" y="1123641"/>
            <a:ext cx="38628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COMPOSIÇÃO DAS RECEITAS – PO 24</a:t>
            </a:r>
            <a:endParaRPr kumimoji="0" lang="pt-BR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CaixaDeTexto 15"/>
          <p:cNvSpPr txBox="1"/>
          <p:nvPr/>
        </p:nvSpPr>
        <p:spPr>
          <a:xfrm>
            <a:off x="6932106" y="1123641"/>
            <a:ext cx="44797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COMPOSIÇÃO DAS DESPESAS DE CUSTEIO – PO 24</a:t>
            </a:r>
            <a:endParaRPr kumimoji="0" lang="pt-BR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CaixaDeTexto 18"/>
          <p:cNvSpPr txBox="1"/>
          <p:nvPr/>
        </p:nvSpPr>
        <p:spPr>
          <a:xfrm>
            <a:off x="3748391" y="4088734"/>
            <a:ext cx="22978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TOTAL: R$ 255.932</a:t>
            </a:r>
            <a:endParaRPr kumimoji="0" lang="pt-BR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CaixaDeTexto 19"/>
          <p:cNvSpPr txBox="1"/>
          <p:nvPr/>
        </p:nvSpPr>
        <p:spPr>
          <a:xfrm>
            <a:off x="10411704" y="4088734"/>
            <a:ext cx="22978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TOTAL: R$ 251.745</a:t>
            </a:r>
            <a:endParaRPr kumimoji="0" lang="pt-BR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21" name="Gráfico 20"/>
          <p:cNvGraphicFramePr>
            <a:graphicFrameLocks/>
          </p:cNvGraphicFramePr>
          <p:nvPr>
            <p:extLst/>
          </p:nvPr>
        </p:nvGraphicFramePr>
        <p:xfrm>
          <a:off x="6226685" y="1350448"/>
          <a:ext cx="5697837" cy="52050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2" name="CaixaDeTexto 21"/>
          <p:cNvSpPr txBox="1"/>
          <p:nvPr/>
        </p:nvSpPr>
        <p:spPr>
          <a:xfrm>
            <a:off x="193427" y="1638994"/>
            <a:ext cx="22978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Receitas PO 24 – R$ MM; %</a:t>
            </a:r>
            <a:endParaRPr kumimoji="0" lang="pt-B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CaixaDeTexto 22"/>
          <p:cNvSpPr txBox="1"/>
          <p:nvPr/>
        </p:nvSpPr>
        <p:spPr>
          <a:xfrm>
            <a:off x="5906243" y="1638994"/>
            <a:ext cx="22978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Despesas Custeio PO 24 – R$ MM; %</a:t>
            </a:r>
            <a:endParaRPr kumimoji="0" lang="pt-B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CaixaDeTexto 23"/>
          <p:cNvSpPr txBox="1"/>
          <p:nvPr/>
        </p:nvSpPr>
        <p:spPr>
          <a:xfrm>
            <a:off x="9734214" y="6489951"/>
            <a:ext cx="22978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Fonte: Planilhas Financeiras da PO 24</a:t>
            </a:r>
            <a:endParaRPr kumimoji="0" lang="pt-B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09632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263769" y="221599"/>
            <a:ext cx="115767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800" dirty="0" smtClean="0"/>
              <a:t>10. Distribuição das despesas de custeio dos Olímpicos e Formação via Pirâmide Esportiva</a:t>
            </a:r>
            <a:endParaRPr lang="pt-BR" sz="2800" dirty="0"/>
          </a:p>
        </p:txBody>
      </p:sp>
      <p:graphicFrame>
        <p:nvGraphicFramePr>
          <p:cNvPr id="17" name="Gráfico 16"/>
          <p:cNvGraphicFramePr>
            <a:graphicFrameLocks/>
          </p:cNvGraphicFramePr>
          <p:nvPr>
            <p:extLst/>
          </p:nvPr>
        </p:nvGraphicFramePr>
        <p:xfrm>
          <a:off x="702913" y="1572214"/>
          <a:ext cx="4572000" cy="46233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8" name="Gráfico 17"/>
          <p:cNvGraphicFramePr>
            <a:graphicFrameLocks/>
          </p:cNvGraphicFramePr>
          <p:nvPr>
            <p:extLst/>
          </p:nvPr>
        </p:nvGraphicFramePr>
        <p:xfrm>
          <a:off x="6679648" y="1698177"/>
          <a:ext cx="4572000" cy="45999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24" name="Conector reto 23"/>
          <p:cNvCxnSpPr/>
          <p:nvPr/>
        </p:nvCxnSpPr>
        <p:spPr>
          <a:xfrm>
            <a:off x="5701724" y="785905"/>
            <a:ext cx="45935" cy="5881374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aixaDeTexto 24"/>
          <p:cNvSpPr txBox="1"/>
          <p:nvPr/>
        </p:nvSpPr>
        <p:spPr>
          <a:xfrm>
            <a:off x="1156486" y="1216948"/>
            <a:ext cx="38628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b="1" dirty="0" smtClean="0"/>
              <a:t>COLETIVOS E RAQUETES – CUSTEIO – PO 24</a:t>
            </a:r>
            <a:endParaRPr lang="pt-BR" sz="1600" b="1" dirty="0"/>
          </a:p>
        </p:txBody>
      </p:sp>
      <p:sp>
        <p:nvSpPr>
          <p:cNvPr id="26" name="CaixaDeTexto 25"/>
          <p:cNvSpPr txBox="1"/>
          <p:nvPr/>
        </p:nvSpPr>
        <p:spPr>
          <a:xfrm>
            <a:off x="6932106" y="1216948"/>
            <a:ext cx="44797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b="1" dirty="0" smtClean="0"/>
              <a:t>AQUÁTICOS E INDIVIDUAIS – CUSTEIO – PO 24</a:t>
            </a:r>
            <a:endParaRPr lang="pt-BR" sz="1600" b="1" dirty="0"/>
          </a:p>
        </p:txBody>
      </p:sp>
      <p:sp>
        <p:nvSpPr>
          <p:cNvPr id="27" name="CaixaDeTexto 26"/>
          <p:cNvSpPr txBox="1"/>
          <p:nvPr/>
        </p:nvSpPr>
        <p:spPr>
          <a:xfrm>
            <a:off x="6076268" y="1787657"/>
            <a:ext cx="22978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dirty="0" smtClean="0"/>
              <a:t>Despesas Custeio PO 24 – R$ MM; %</a:t>
            </a:r>
            <a:endParaRPr lang="pt-BR" sz="1600" dirty="0"/>
          </a:p>
        </p:txBody>
      </p:sp>
      <p:sp>
        <p:nvSpPr>
          <p:cNvPr id="28" name="CaixaDeTexto 27"/>
          <p:cNvSpPr txBox="1"/>
          <p:nvPr/>
        </p:nvSpPr>
        <p:spPr>
          <a:xfrm>
            <a:off x="130634" y="1787657"/>
            <a:ext cx="22978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dirty="0" smtClean="0"/>
              <a:t>Despesas Custeio PO 24 – R$ MM; %</a:t>
            </a:r>
            <a:endParaRPr lang="pt-BR" sz="1600" dirty="0"/>
          </a:p>
        </p:txBody>
      </p:sp>
      <p:sp>
        <p:nvSpPr>
          <p:cNvPr id="29" name="CaixaDeTexto 28"/>
          <p:cNvSpPr txBox="1"/>
          <p:nvPr/>
        </p:nvSpPr>
        <p:spPr>
          <a:xfrm>
            <a:off x="3870436" y="4779199"/>
            <a:ext cx="22978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 smtClean="0"/>
              <a:t>TOTAL: R$ 27,4</a:t>
            </a:r>
            <a:endParaRPr lang="pt-BR" sz="1600" b="1" dirty="0"/>
          </a:p>
        </p:txBody>
      </p:sp>
      <p:sp>
        <p:nvSpPr>
          <p:cNvPr id="30" name="CaixaDeTexto 29"/>
          <p:cNvSpPr txBox="1"/>
          <p:nvPr/>
        </p:nvSpPr>
        <p:spPr>
          <a:xfrm>
            <a:off x="10526274" y="4779199"/>
            <a:ext cx="22978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 smtClean="0"/>
              <a:t>TOTAL: R$ 27</a:t>
            </a:r>
            <a:endParaRPr lang="pt-BR" sz="1600" b="1" dirty="0"/>
          </a:p>
        </p:txBody>
      </p:sp>
      <p:sp>
        <p:nvSpPr>
          <p:cNvPr id="31" name="CaixaDeTexto 30"/>
          <p:cNvSpPr txBox="1"/>
          <p:nvPr/>
        </p:nvSpPr>
        <p:spPr>
          <a:xfrm>
            <a:off x="9734214" y="6489951"/>
            <a:ext cx="22978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dirty="0" smtClean="0"/>
              <a:t>Fonte: Planilhas Financeiras da PO 24</a:t>
            </a:r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val="4056954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263769" y="221599"/>
            <a:ext cx="119282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800" dirty="0" smtClean="0"/>
              <a:t>11. Distribuição das despesas de custeio dos Olímpicos e Formação por Modalidades</a:t>
            </a:r>
            <a:endParaRPr lang="pt-BR" sz="2800" dirty="0"/>
          </a:p>
        </p:txBody>
      </p:sp>
      <p:cxnSp>
        <p:nvCxnSpPr>
          <p:cNvPr id="24" name="Conector reto 23"/>
          <p:cNvCxnSpPr/>
          <p:nvPr/>
        </p:nvCxnSpPr>
        <p:spPr>
          <a:xfrm>
            <a:off x="5701724" y="785905"/>
            <a:ext cx="45935" cy="5881374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aixaDeTexto 24"/>
          <p:cNvSpPr txBox="1"/>
          <p:nvPr/>
        </p:nvSpPr>
        <p:spPr>
          <a:xfrm>
            <a:off x="1156486" y="1216948"/>
            <a:ext cx="38628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b="1" dirty="0" smtClean="0"/>
              <a:t>COLETIVOS E RAQUETES – CUSTEIO – PO 24</a:t>
            </a:r>
            <a:endParaRPr lang="pt-BR" sz="1600" b="1" dirty="0"/>
          </a:p>
        </p:txBody>
      </p:sp>
      <p:sp>
        <p:nvSpPr>
          <p:cNvPr id="26" name="CaixaDeTexto 25"/>
          <p:cNvSpPr txBox="1"/>
          <p:nvPr/>
        </p:nvSpPr>
        <p:spPr>
          <a:xfrm>
            <a:off x="6932106" y="1216948"/>
            <a:ext cx="44797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b="1" dirty="0" smtClean="0"/>
              <a:t>AQUÁTICOS E INDIVIDUAIS – CUSTEIO – PO 24</a:t>
            </a:r>
            <a:endParaRPr lang="pt-BR" sz="1600" b="1" dirty="0"/>
          </a:p>
        </p:txBody>
      </p:sp>
      <p:sp>
        <p:nvSpPr>
          <p:cNvPr id="27" name="CaixaDeTexto 26"/>
          <p:cNvSpPr txBox="1"/>
          <p:nvPr/>
        </p:nvSpPr>
        <p:spPr>
          <a:xfrm>
            <a:off x="6076268" y="1787657"/>
            <a:ext cx="22978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dirty="0" smtClean="0"/>
              <a:t>Despesas Custeio PO 24 – R$ MM; %</a:t>
            </a:r>
            <a:endParaRPr lang="pt-BR" sz="1600" dirty="0"/>
          </a:p>
        </p:txBody>
      </p:sp>
      <p:sp>
        <p:nvSpPr>
          <p:cNvPr id="28" name="CaixaDeTexto 27"/>
          <p:cNvSpPr txBox="1"/>
          <p:nvPr/>
        </p:nvSpPr>
        <p:spPr>
          <a:xfrm>
            <a:off x="130634" y="1787657"/>
            <a:ext cx="22978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dirty="0" smtClean="0"/>
              <a:t>Despesas Custeio PO 24 – R$ MM; %</a:t>
            </a:r>
            <a:endParaRPr lang="pt-BR" sz="1600" dirty="0"/>
          </a:p>
        </p:txBody>
      </p:sp>
      <p:sp>
        <p:nvSpPr>
          <p:cNvPr id="31" name="CaixaDeTexto 30"/>
          <p:cNvSpPr txBox="1"/>
          <p:nvPr/>
        </p:nvSpPr>
        <p:spPr>
          <a:xfrm>
            <a:off x="9734214" y="6489951"/>
            <a:ext cx="22978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dirty="0" smtClean="0"/>
              <a:t>Fonte: Planilhas Financeiras da PO 24</a:t>
            </a:r>
            <a:endParaRPr lang="pt-BR" sz="1600" dirty="0"/>
          </a:p>
        </p:txBody>
      </p:sp>
      <p:graphicFrame>
        <p:nvGraphicFramePr>
          <p:cNvPr id="14" name="Gráfico 13"/>
          <p:cNvGraphicFramePr>
            <a:graphicFrameLocks/>
          </p:cNvGraphicFramePr>
          <p:nvPr>
            <p:extLst/>
          </p:nvPr>
        </p:nvGraphicFramePr>
        <p:xfrm>
          <a:off x="562947" y="2089186"/>
          <a:ext cx="4572000" cy="38730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Gráfico 15"/>
          <p:cNvGraphicFramePr>
            <a:graphicFrameLocks/>
          </p:cNvGraphicFramePr>
          <p:nvPr>
            <p:extLst/>
          </p:nvPr>
        </p:nvGraphicFramePr>
        <p:xfrm>
          <a:off x="6148873" y="2089186"/>
          <a:ext cx="5883187" cy="43103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14452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8540" y="1257558"/>
            <a:ext cx="11373566" cy="2379594"/>
          </a:xfrm>
        </p:spPr>
        <p:txBody>
          <a:bodyPr>
            <a:normAutofit/>
          </a:bodyPr>
          <a:lstStyle/>
          <a:p>
            <a:pPr algn="r"/>
            <a:r>
              <a:rPr lang="pt-B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rPr>
              <a:t>                ANÁLISE LIE E CBC</a:t>
            </a:r>
            <a:endParaRPr lang="pt-BR" sz="2000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ea typeface="Roboto" panose="02000000000000000000" pitchFamily="2" charset="0"/>
              <a:cs typeface="Calibri" panose="020F0502020204030204" pitchFamily="34" charset="0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9743768" y="5702710"/>
            <a:ext cx="2104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rPr>
              <a:t>OUTUBRO 2023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428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áfico 3"/>
          <p:cNvGraphicFramePr>
            <a:graphicFrameLocks/>
          </p:cNvGraphicFramePr>
          <p:nvPr>
            <p:extLst/>
          </p:nvPr>
        </p:nvGraphicFramePr>
        <p:xfrm>
          <a:off x="263768" y="1697292"/>
          <a:ext cx="5521570" cy="36044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CaixaDeTexto 4"/>
          <p:cNvSpPr txBox="1"/>
          <p:nvPr/>
        </p:nvSpPr>
        <p:spPr>
          <a:xfrm>
            <a:off x="263769" y="342900"/>
            <a:ext cx="109609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800" noProof="0" dirty="0" smtClean="0">
                <a:solidFill>
                  <a:prstClr val="black"/>
                </a:solidFill>
                <a:latin typeface="Calibri" panose="020F0502020204030204"/>
              </a:rPr>
              <a:t>12</a:t>
            </a: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. Distribuição dos recursos do CBC (Editais 8 e 9) – 2021-2024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263769" y="1466460"/>
            <a:ext cx="66909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Gráfico com a distribuição dos recursos do CBC por ano no Edital 8 (2021-2024) – R$ MM</a:t>
            </a:r>
            <a:endParaRPr kumimoji="0" lang="pt-BR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263768" y="6324140"/>
            <a:ext cx="1192823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Os valores de 2023 consideram o realizado até agosto e projeção até dezembro. O Edital 8 contempla recursos para pagamento de salários no montante de R$ 9,2MM. A diferença apresentada na coluna “TOTAL” para o valor total do Edital 8 corresponde aos rendimentos bancários disponíveis (atualmente o clube possui mais de R$ 1MM em rendimentos </a:t>
            </a:r>
            <a:r>
              <a:rPr kumimoji="0" lang="pt-B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bancários). O Edital 9 contempla recursos para compra de materiais e equipamentos esportivos no montante de R$ 3,5MM.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pt-BR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9" name="Gráfico 8"/>
          <p:cNvGraphicFramePr>
            <a:graphicFrameLocks/>
          </p:cNvGraphicFramePr>
          <p:nvPr>
            <p:extLst/>
          </p:nvPr>
        </p:nvGraphicFramePr>
        <p:xfrm>
          <a:off x="7126165" y="3569676"/>
          <a:ext cx="3420207" cy="16617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CaixaDeTexto 9"/>
          <p:cNvSpPr txBox="1"/>
          <p:nvPr/>
        </p:nvSpPr>
        <p:spPr>
          <a:xfrm>
            <a:off x="6726116" y="1466460"/>
            <a:ext cx="5600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Gráfico com a distribuição dos recursos do CBC por ano no Edital 9 (2022-2024) – R$ MM</a:t>
            </a:r>
            <a:endParaRPr kumimoji="0" lang="pt-BR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49730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263769" y="342900"/>
            <a:ext cx="11063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800" dirty="0" smtClean="0">
                <a:solidFill>
                  <a:prstClr val="black"/>
                </a:solidFill>
                <a:latin typeface="Calibri" panose="020F0502020204030204"/>
              </a:rPr>
              <a:t>13. Mapa da Distribuição dos Recursos de LIE e CBC 2023/2024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graphicFrame>
        <p:nvGraphicFramePr>
          <p:cNvPr id="7" name="Obje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0582475"/>
              </p:ext>
            </p:extLst>
          </p:nvPr>
        </p:nvGraphicFramePr>
        <p:xfrm>
          <a:off x="147638" y="5245100"/>
          <a:ext cx="11879262" cy="738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0" name="Planilha" r:id="rId3" imgW="11879545" imgH="738967" progId="Excel.Sheet.12">
                  <p:embed/>
                </p:oleObj>
              </mc:Choice>
              <mc:Fallback>
                <p:oleObj name="Planilha" r:id="rId3" imgW="11879545" imgH="73896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7638" y="5245100"/>
                        <a:ext cx="11879262" cy="7381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4249449"/>
              </p:ext>
            </p:extLst>
          </p:nvPr>
        </p:nvGraphicFramePr>
        <p:xfrm>
          <a:off x="146857" y="1838130"/>
          <a:ext cx="11933174" cy="2683828"/>
        </p:xfrm>
        <a:graphic>
          <a:graphicData uri="http://schemas.openxmlformats.org/drawingml/2006/table">
            <a:tbl>
              <a:tblPr/>
              <a:tblGrid>
                <a:gridCol w="844889">
                  <a:extLst>
                    <a:ext uri="{9D8B030D-6E8A-4147-A177-3AD203B41FA5}">
                      <a16:colId xmlns:a16="http://schemas.microsoft.com/office/drawing/2014/main" val="3654454159"/>
                    </a:ext>
                  </a:extLst>
                </a:gridCol>
                <a:gridCol w="837906">
                  <a:extLst>
                    <a:ext uri="{9D8B030D-6E8A-4147-A177-3AD203B41FA5}">
                      <a16:colId xmlns:a16="http://schemas.microsoft.com/office/drawing/2014/main" val="8183258"/>
                    </a:ext>
                  </a:extLst>
                </a:gridCol>
                <a:gridCol w="558604">
                  <a:extLst>
                    <a:ext uri="{9D8B030D-6E8A-4147-A177-3AD203B41FA5}">
                      <a16:colId xmlns:a16="http://schemas.microsoft.com/office/drawing/2014/main" val="582790091"/>
                    </a:ext>
                  </a:extLst>
                </a:gridCol>
                <a:gridCol w="614464">
                  <a:extLst>
                    <a:ext uri="{9D8B030D-6E8A-4147-A177-3AD203B41FA5}">
                      <a16:colId xmlns:a16="http://schemas.microsoft.com/office/drawing/2014/main" val="397227437"/>
                    </a:ext>
                  </a:extLst>
                </a:gridCol>
                <a:gridCol w="614464">
                  <a:extLst>
                    <a:ext uri="{9D8B030D-6E8A-4147-A177-3AD203B41FA5}">
                      <a16:colId xmlns:a16="http://schemas.microsoft.com/office/drawing/2014/main" val="3388196702"/>
                    </a:ext>
                  </a:extLst>
                </a:gridCol>
                <a:gridCol w="614464">
                  <a:extLst>
                    <a:ext uri="{9D8B030D-6E8A-4147-A177-3AD203B41FA5}">
                      <a16:colId xmlns:a16="http://schemas.microsoft.com/office/drawing/2014/main" val="3809349877"/>
                    </a:ext>
                  </a:extLst>
                </a:gridCol>
                <a:gridCol w="614464">
                  <a:extLst>
                    <a:ext uri="{9D8B030D-6E8A-4147-A177-3AD203B41FA5}">
                      <a16:colId xmlns:a16="http://schemas.microsoft.com/office/drawing/2014/main" val="2774022602"/>
                    </a:ext>
                  </a:extLst>
                </a:gridCol>
                <a:gridCol w="614464">
                  <a:extLst>
                    <a:ext uri="{9D8B030D-6E8A-4147-A177-3AD203B41FA5}">
                      <a16:colId xmlns:a16="http://schemas.microsoft.com/office/drawing/2014/main" val="709212565"/>
                    </a:ext>
                  </a:extLst>
                </a:gridCol>
                <a:gridCol w="614464">
                  <a:extLst>
                    <a:ext uri="{9D8B030D-6E8A-4147-A177-3AD203B41FA5}">
                      <a16:colId xmlns:a16="http://schemas.microsoft.com/office/drawing/2014/main" val="642469956"/>
                    </a:ext>
                  </a:extLst>
                </a:gridCol>
                <a:gridCol w="614464">
                  <a:extLst>
                    <a:ext uri="{9D8B030D-6E8A-4147-A177-3AD203B41FA5}">
                      <a16:colId xmlns:a16="http://schemas.microsoft.com/office/drawing/2014/main" val="1370831822"/>
                    </a:ext>
                  </a:extLst>
                </a:gridCol>
                <a:gridCol w="614464">
                  <a:extLst>
                    <a:ext uri="{9D8B030D-6E8A-4147-A177-3AD203B41FA5}">
                      <a16:colId xmlns:a16="http://schemas.microsoft.com/office/drawing/2014/main" val="2134937946"/>
                    </a:ext>
                  </a:extLst>
                </a:gridCol>
                <a:gridCol w="614464">
                  <a:extLst>
                    <a:ext uri="{9D8B030D-6E8A-4147-A177-3AD203B41FA5}">
                      <a16:colId xmlns:a16="http://schemas.microsoft.com/office/drawing/2014/main" val="2802960591"/>
                    </a:ext>
                  </a:extLst>
                </a:gridCol>
                <a:gridCol w="726185">
                  <a:extLst>
                    <a:ext uri="{9D8B030D-6E8A-4147-A177-3AD203B41FA5}">
                      <a16:colId xmlns:a16="http://schemas.microsoft.com/office/drawing/2014/main" val="416450599"/>
                    </a:ext>
                  </a:extLst>
                </a:gridCol>
                <a:gridCol w="698254">
                  <a:extLst>
                    <a:ext uri="{9D8B030D-6E8A-4147-A177-3AD203B41FA5}">
                      <a16:colId xmlns:a16="http://schemas.microsoft.com/office/drawing/2014/main" val="3666646309"/>
                    </a:ext>
                  </a:extLst>
                </a:gridCol>
                <a:gridCol w="2737160">
                  <a:extLst>
                    <a:ext uri="{9D8B030D-6E8A-4147-A177-3AD203B41FA5}">
                      <a16:colId xmlns:a16="http://schemas.microsoft.com/office/drawing/2014/main" val="2837691504"/>
                    </a:ext>
                  </a:extLst>
                </a:gridCol>
              </a:tblGrid>
              <a:tr h="45763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Projeto</a:t>
                      </a:r>
                    </a:p>
                  </a:txBody>
                  <a:tcPr marL="3692" marR="3692" marT="3692" marB="0" anchor="ctr">
                    <a:lnL>
                      <a:noFill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Número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Valor Aprovado (R$)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Publicação DOU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Início Execução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Valor Captado (R$)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Valores transferidos de outros projetos (R$) (1)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Valor Total Captado (R$) (2)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Valores Utilizados em outros anos R$ (3)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Valor Projeção Execução 23 (R$)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Saldo Projetos 23 (R$) (4)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Previsão de rendimentos bancários utilizados (R$)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Projeção 2024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Prazo Execução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Modalidades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7450604"/>
                  </a:ext>
                </a:extLst>
              </a:tr>
              <a:tr h="238353">
                <a:tc>
                  <a:txBody>
                    <a:bodyPr/>
                    <a:lstStyle/>
                    <a:p>
                      <a:pPr algn="l" fontAlgn="ctr"/>
                      <a:r>
                        <a:rPr lang="pt-B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ECP Coletivos (8)</a:t>
                      </a:r>
                    </a:p>
                  </a:txBody>
                  <a:tcPr marL="3692" marR="3692" marT="3692" marB="0" anchor="ctr">
                    <a:lnL>
                      <a:noFill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71000.040409/2020-69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3.000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05/08/20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01/04/23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1.140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1.140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958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182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216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29/02/24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Handebol, Voleibol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6056585"/>
                  </a:ext>
                </a:extLst>
              </a:tr>
              <a:tr h="238353">
                <a:tc>
                  <a:txBody>
                    <a:bodyPr/>
                    <a:lstStyle/>
                    <a:p>
                      <a:pPr algn="l" fontAlgn="ctr"/>
                      <a:r>
                        <a:rPr lang="pt-B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ECP Olímpico Aquático (10)</a:t>
                      </a:r>
                    </a:p>
                  </a:txBody>
                  <a:tcPr marL="3692" marR="3692" marT="3692" marB="0" anchor="ctr">
                    <a:lnL>
                      <a:noFill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71000.040411/2020-38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2.100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05/08/20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01/04/23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664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664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388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92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29/02/24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Natação, Polo Aquático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9793554"/>
                  </a:ext>
                </a:extLst>
              </a:tr>
              <a:tr h="238353">
                <a:tc>
                  <a:txBody>
                    <a:bodyPr/>
                    <a:lstStyle/>
                    <a:p>
                      <a:pPr algn="l" fontAlgn="ctr"/>
                      <a:r>
                        <a:rPr lang="pt-B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ECP Olímpico Terrestre (10)</a:t>
                      </a:r>
                    </a:p>
                  </a:txBody>
                  <a:tcPr marL="3692" marR="3692" marT="3692" marB="0" anchor="ctr">
                    <a:lnL>
                      <a:noFill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71000.040891/2020-37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3.000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17/08/20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01/04/23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1.065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1.065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946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119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101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220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29/02/24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Atletismo, Badminton, Esgrima, Ginástica A., Judô, Lev. Peso, </a:t>
                      </a:r>
                      <a:r>
                        <a:rPr lang="pt-BR" sz="7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Triatlon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0732194"/>
                  </a:ext>
                </a:extLst>
              </a:tr>
              <a:tr h="238353">
                <a:tc>
                  <a:txBody>
                    <a:bodyPr/>
                    <a:lstStyle/>
                    <a:p>
                      <a:pPr algn="l" fontAlgn="ctr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ECP Formação de Atletas (11)</a:t>
                      </a:r>
                    </a:p>
                  </a:txBody>
                  <a:tcPr marL="3692" marR="3692" marT="3692" marB="0" anchor="ctr">
                    <a:lnL>
                      <a:noFill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71000.048060/2021-94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4.100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18/08/21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01/04/23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2.321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592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2.912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2.035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878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337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1.215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31/05/24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Badminton, Basquete, CIAA, Esgrima, Ginástica A., Judô, Natação, Polo Aquático, Voleibol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7115263"/>
                  </a:ext>
                </a:extLst>
              </a:tr>
              <a:tr h="238353">
                <a:tc>
                  <a:txBody>
                    <a:bodyPr/>
                    <a:lstStyle/>
                    <a:p>
                      <a:pPr algn="l" fontAlgn="ctr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ECP Tênis</a:t>
                      </a:r>
                    </a:p>
                  </a:txBody>
                  <a:tcPr marL="3692" marR="3692" marT="3692" marB="0" anchor="ctr">
                    <a:lnL>
                      <a:noFill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71000.029377/2022-11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2.163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29/06/22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01/04/24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821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821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31/12/24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Tênis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2925586"/>
                  </a:ext>
                </a:extLst>
              </a:tr>
              <a:tr h="238353">
                <a:tc>
                  <a:txBody>
                    <a:bodyPr/>
                    <a:lstStyle/>
                    <a:p>
                      <a:pPr algn="l" fontAlgn="ctr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ECP Formação de Atletas (12)</a:t>
                      </a:r>
                    </a:p>
                  </a:txBody>
                  <a:tcPr marL="3692" marR="3692" marT="3692" marB="0" anchor="ctr">
                    <a:lnL>
                      <a:noFill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71000.011660/2023-69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4.996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24/03/23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01/04/24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458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462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31/12/24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Badminton, Basquete, Esgrima, Ginástica Artística, Judô, Natação, Polo Aquático, Saltos Ornamentais e Voleibol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7126026"/>
                  </a:ext>
                </a:extLst>
              </a:tr>
              <a:tr h="238353">
                <a:tc>
                  <a:txBody>
                    <a:bodyPr/>
                    <a:lstStyle/>
                    <a:p>
                      <a:pPr algn="l" fontAlgn="ctr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ECP Olímpico 2024</a:t>
                      </a:r>
                    </a:p>
                  </a:txBody>
                  <a:tcPr marL="3692" marR="3692" marT="3692" marB="0" anchor="ctr">
                    <a:lnL>
                      <a:noFill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71000.011661/2023-11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4.996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24/03/23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01/04/24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355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355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31/12/24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Atletismo, Badminton, Esgrima; Ginástica Art., Handebol, Judô,  Lev. de Peso, Natação, Polo Aquático, Triathlon e Voleibol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7595149"/>
                  </a:ext>
                </a:extLst>
              </a:tr>
              <a:tr h="238353">
                <a:tc>
                  <a:txBody>
                    <a:bodyPr/>
                    <a:lstStyle/>
                    <a:p>
                      <a:pPr algn="l" fontAlgn="ctr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Edital CBC 8 (ano 4)¹</a:t>
                      </a:r>
                    </a:p>
                  </a:txBody>
                  <a:tcPr marL="3692" marR="3692" marT="3692" marB="0" anchor="ctr">
                    <a:lnL>
                      <a:noFill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200.00066.13/2020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9.285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07/08/20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01/02/21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9.285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9.285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3.646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1.024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4.615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355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4.970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31/12/24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Atletismo, Basquete, CIAA, Esgrima, Ginástica A., Handebol, Judô, Natação, Polo Aquático, Remo, Saltos Ornamentais, Tênis, Voleibol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7613499"/>
                  </a:ext>
                </a:extLst>
              </a:tr>
              <a:tr h="114409">
                <a:tc>
                  <a:txBody>
                    <a:bodyPr/>
                    <a:lstStyle/>
                    <a:p>
                      <a:pPr algn="l" fontAlgn="ctr"/>
                      <a:r>
                        <a:rPr lang="pt-BR" sz="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Total </a:t>
                      </a:r>
                    </a:p>
                  </a:txBody>
                  <a:tcPr marL="3692" marR="3692" marT="3692" marB="0" anchor="ctr">
                    <a:lnL>
                      <a:noFill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5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33.640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15.655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1.049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16.704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3.646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5.350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5.871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842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7.533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92" marR="3692" marT="3692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6528568"/>
                  </a:ext>
                </a:extLst>
              </a:tr>
            </a:tbl>
          </a:graphicData>
        </a:graphic>
      </p:graphicFrame>
      <p:sp>
        <p:nvSpPr>
          <p:cNvPr id="9" name="CaixaDeTexto 8"/>
          <p:cNvSpPr txBox="1"/>
          <p:nvPr/>
        </p:nvSpPr>
        <p:spPr>
          <a:xfrm>
            <a:off x="146857" y="1296148"/>
            <a:ext cx="66909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900" dirty="0" smtClean="0">
                <a:solidFill>
                  <a:prstClr val="black"/>
                </a:solidFill>
                <a:latin typeface="Calibri" panose="020F0502020204030204"/>
              </a:rPr>
              <a:t>Tabela</a:t>
            </a:r>
            <a:r>
              <a:rPr kumimoji="0" lang="pt-B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com a distribuição dos recursos do CBC e LIE</a:t>
            </a:r>
            <a:r>
              <a:rPr kumimoji="0" lang="pt-BR" sz="9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2023/2024</a:t>
            </a:r>
            <a:r>
              <a:rPr kumimoji="0" lang="pt-B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R$ Mil</a:t>
            </a:r>
            <a:endParaRPr kumimoji="0" lang="pt-BR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30301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263769" y="342900"/>
            <a:ext cx="8572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800" dirty="0" smtClean="0">
                <a:solidFill>
                  <a:prstClr val="black"/>
                </a:solidFill>
                <a:latin typeface="Calibri" panose="020F0502020204030204"/>
              </a:rPr>
              <a:t>14. Recursos CBC e LIE em 2024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373737" y="4382939"/>
            <a:ext cx="1155811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BR" sz="1600" noProof="0" dirty="0" smtClean="0">
                <a:solidFill>
                  <a:prstClr val="black"/>
                </a:solidFill>
                <a:latin typeface="Calibri" panose="020F0502020204030204"/>
              </a:rPr>
              <a:t>Despesas com pessoal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BR" sz="1600" dirty="0" smtClean="0">
                <a:solidFill>
                  <a:prstClr val="black"/>
                </a:solidFill>
                <a:latin typeface="Calibri" panose="020F0502020204030204"/>
              </a:rPr>
              <a:t>Transição entre projetos coberta por Custeio e CBC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BR" sz="1600" noProof="0" dirty="0" smtClean="0">
                <a:solidFill>
                  <a:prstClr val="black"/>
                </a:solidFill>
                <a:latin typeface="Calibri" panose="020F0502020204030204"/>
              </a:rPr>
              <a:t>Projeção conforme saldo de projetos e valores captados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BR" sz="1600" dirty="0" smtClean="0">
                <a:solidFill>
                  <a:prstClr val="black"/>
                </a:solidFill>
                <a:latin typeface="Calibri" panose="020F0502020204030204"/>
              </a:rPr>
              <a:t>Coletivos (8), Olímpico Aquático (10), Olímpico Terrestre (10) e Formação de Atletas (11) são projetos iniciados em 2023 que continuarão até meados de 2024 em função de saldos e rendimentos bancários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BR" sz="1600" dirty="0" smtClean="0">
                <a:solidFill>
                  <a:prstClr val="black"/>
                </a:solidFill>
                <a:latin typeface="Calibri" panose="020F0502020204030204"/>
              </a:rPr>
              <a:t>Projeto Tênis é o único aprovado para 2024 via LIE com recursos já disponíveis para início de execução (previsão: abril/24). Formação de Atletas (12) e Olímpico 2024 demandam captações adicionais para atingir o mínimo exigido pelo Ministério do Esporte (20%)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BR" sz="1600" noProof="0" dirty="0" smtClean="0">
                <a:solidFill>
                  <a:prstClr val="black"/>
                </a:solidFill>
                <a:latin typeface="Calibri" panose="020F0502020204030204"/>
              </a:rPr>
              <a:t>Último ano de execução do Edital 8 do CBC com pagamentos de salários dos profissionais esportivos 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146857" y="1296148"/>
            <a:ext cx="66909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900" dirty="0" smtClean="0">
                <a:solidFill>
                  <a:prstClr val="black"/>
                </a:solidFill>
                <a:latin typeface="Calibri" panose="020F0502020204030204"/>
              </a:rPr>
              <a:t>Tabela</a:t>
            </a:r>
            <a:r>
              <a:rPr kumimoji="0" lang="pt-B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com a distribuição dos recursos do CBC e LIE por projeto</a:t>
            </a:r>
            <a:r>
              <a:rPr kumimoji="0" lang="pt-BR" sz="9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2024</a:t>
            </a:r>
            <a:r>
              <a:rPr kumimoji="0" lang="pt-B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R$ Mil</a:t>
            </a:r>
            <a:endParaRPr kumimoji="0" lang="pt-BR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9734214" y="6489951"/>
            <a:ext cx="22978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dirty="0" smtClean="0"/>
              <a:t>Fonte: Planilhas Financeiras da PO 24</a:t>
            </a:r>
            <a:endParaRPr lang="pt-BR" sz="1600" dirty="0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2232970"/>
              </p:ext>
            </p:extLst>
          </p:nvPr>
        </p:nvGraphicFramePr>
        <p:xfrm>
          <a:off x="894992" y="1780133"/>
          <a:ext cx="10515606" cy="2349653"/>
        </p:xfrm>
        <a:graphic>
          <a:graphicData uri="http://schemas.openxmlformats.org/drawingml/2006/table">
            <a:tbl>
              <a:tblPr/>
              <a:tblGrid>
                <a:gridCol w="1647606">
                  <a:extLst>
                    <a:ext uri="{9D8B030D-6E8A-4147-A177-3AD203B41FA5}">
                      <a16:colId xmlns:a16="http://schemas.microsoft.com/office/drawing/2014/main" val="669451563"/>
                    </a:ext>
                  </a:extLst>
                </a:gridCol>
                <a:gridCol w="1163016">
                  <a:extLst>
                    <a:ext uri="{9D8B030D-6E8A-4147-A177-3AD203B41FA5}">
                      <a16:colId xmlns:a16="http://schemas.microsoft.com/office/drawing/2014/main" val="2408433422"/>
                    </a:ext>
                  </a:extLst>
                </a:gridCol>
                <a:gridCol w="642082">
                  <a:extLst>
                    <a:ext uri="{9D8B030D-6E8A-4147-A177-3AD203B41FA5}">
                      <a16:colId xmlns:a16="http://schemas.microsoft.com/office/drawing/2014/main" val="1913253275"/>
                    </a:ext>
                  </a:extLst>
                </a:gridCol>
                <a:gridCol w="642082">
                  <a:extLst>
                    <a:ext uri="{9D8B030D-6E8A-4147-A177-3AD203B41FA5}">
                      <a16:colId xmlns:a16="http://schemas.microsoft.com/office/drawing/2014/main" val="3535246121"/>
                    </a:ext>
                  </a:extLst>
                </a:gridCol>
                <a:gridCol w="642082">
                  <a:extLst>
                    <a:ext uri="{9D8B030D-6E8A-4147-A177-3AD203B41FA5}">
                      <a16:colId xmlns:a16="http://schemas.microsoft.com/office/drawing/2014/main" val="1867768067"/>
                    </a:ext>
                  </a:extLst>
                </a:gridCol>
                <a:gridCol w="642082">
                  <a:extLst>
                    <a:ext uri="{9D8B030D-6E8A-4147-A177-3AD203B41FA5}">
                      <a16:colId xmlns:a16="http://schemas.microsoft.com/office/drawing/2014/main" val="1959118944"/>
                    </a:ext>
                  </a:extLst>
                </a:gridCol>
                <a:gridCol w="642082">
                  <a:extLst>
                    <a:ext uri="{9D8B030D-6E8A-4147-A177-3AD203B41FA5}">
                      <a16:colId xmlns:a16="http://schemas.microsoft.com/office/drawing/2014/main" val="2405748806"/>
                    </a:ext>
                  </a:extLst>
                </a:gridCol>
                <a:gridCol w="642082">
                  <a:extLst>
                    <a:ext uri="{9D8B030D-6E8A-4147-A177-3AD203B41FA5}">
                      <a16:colId xmlns:a16="http://schemas.microsoft.com/office/drawing/2014/main" val="2202174144"/>
                    </a:ext>
                  </a:extLst>
                </a:gridCol>
                <a:gridCol w="642082">
                  <a:extLst>
                    <a:ext uri="{9D8B030D-6E8A-4147-A177-3AD203B41FA5}">
                      <a16:colId xmlns:a16="http://schemas.microsoft.com/office/drawing/2014/main" val="917700703"/>
                    </a:ext>
                  </a:extLst>
                </a:gridCol>
                <a:gridCol w="642082">
                  <a:extLst>
                    <a:ext uri="{9D8B030D-6E8A-4147-A177-3AD203B41FA5}">
                      <a16:colId xmlns:a16="http://schemas.microsoft.com/office/drawing/2014/main" val="3019182180"/>
                    </a:ext>
                  </a:extLst>
                </a:gridCol>
                <a:gridCol w="642082">
                  <a:extLst>
                    <a:ext uri="{9D8B030D-6E8A-4147-A177-3AD203B41FA5}">
                      <a16:colId xmlns:a16="http://schemas.microsoft.com/office/drawing/2014/main" val="2535952767"/>
                    </a:ext>
                  </a:extLst>
                </a:gridCol>
                <a:gridCol w="642082">
                  <a:extLst>
                    <a:ext uri="{9D8B030D-6E8A-4147-A177-3AD203B41FA5}">
                      <a16:colId xmlns:a16="http://schemas.microsoft.com/office/drawing/2014/main" val="2521292974"/>
                    </a:ext>
                  </a:extLst>
                </a:gridCol>
                <a:gridCol w="642082">
                  <a:extLst>
                    <a:ext uri="{9D8B030D-6E8A-4147-A177-3AD203B41FA5}">
                      <a16:colId xmlns:a16="http://schemas.microsoft.com/office/drawing/2014/main" val="2515863058"/>
                    </a:ext>
                  </a:extLst>
                </a:gridCol>
                <a:gridCol w="642082">
                  <a:extLst>
                    <a:ext uri="{9D8B030D-6E8A-4147-A177-3AD203B41FA5}">
                      <a16:colId xmlns:a16="http://schemas.microsoft.com/office/drawing/2014/main" val="998012536"/>
                    </a:ext>
                  </a:extLst>
                </a:gridCol>
              </a:tblGrid>
              <a:tr h="17445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PROJETO</a:t>
                      </a:r>
                      <a:endParaRPr lang="pt-BR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Valor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Janeiro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Fevereiro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Março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Abril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Maio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Junho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Julho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Agosto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Setembro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Outubro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Novembro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Dezembro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7004693"/>
                  </a:ext>
                </a:extLst>
              </a:tr>
              <a:tr h="24168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ECP Coletivos (8)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216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CBC/C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CBC/C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CBC/C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CBC/C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CBC/C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CBC/C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CBC/C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CBC/C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CBC/C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CBC/C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122410"/>
                  </a:ext>
                </a:extLst>
              </a:tr>
              <a:tr h="24168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ECP Olímpico Aquático (10)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92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CBC/C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CBC/C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CBC/C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CBC/C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CBC/C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CBC/C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CBC/C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CBC/C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CBC/C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CBC/C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0440609"/>
                  </a:ext>
                </a:extLst>
              </a:tr>
              <a:tr h="24168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ECP Olímpico Terrestre (10)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220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CBC/C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CBC/C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CBC/C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CBC/C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CBC/C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CBC/C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CBC/C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CBC/C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CBC/C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CBC/C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5140689"/>
                  </a:ext>
                </a:extLst>
              </a:tr>
              <a:tr h="24168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ECP Formação de Atletas (11)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1.215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CBC/C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CBC/C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CBC/C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CBC/C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CBC/C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CBC/C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CBC/C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0961747"/>
                  </a:ext>
                </a:extLst>
              </a:tr>
              <a:tr h="24168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ECP Tênis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CBC/C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CBC/C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CBC/C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7062207"/>
                  </a:ext>
                </a:extLst>
              </a:tr>
              <a:tr h="24168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ECP Formação de Atletas (12)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6364951"/>
                  </a:ext>
                </a:extLst>
              </a:tr>
              <a:tr h="24168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ECP Olímpico 2024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0852070"/>
                  </a:ext>
                </a:extLst>
              </a:tr>
              <a:tr h="24168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Edital CBC 8 (ano 4)¹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4.970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2841408"/>
                  </a:ext>
                </a:extLst>
              </a:tr>
              <a:tr h="24168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  <a:endParaRPr lang="pt-BR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7.533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69" marR="7269" marT="72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9418919"/>
                  </a:ext>
                </a:extLst>
              </a:tr>
            </a:tbl>
          </a:graphicData>
        </a:graphic>
      </p:graphicFrame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4917178"/>
              </p:ext>
            </p:extLst>
          </p:nvPr>
        </p:nvGraphicFramePr>
        <p:xfrm>
          <a:off x="9073798" y="4382939"/>
          <a:ext cx="2336800" cy="571500"/>
        </p:xfrm>
        <a:graphic>
          <a:graphicData uri="http://schemas.openxmlformats.org/drawingml/2006/table">
            <a:tbl>
              <a:tblPr/>
              <a:tblGrid>
                <a:gridCol w="609600">
                  <a:extLst>
                    <a:ext uri="{9D8B030D-6E8A-4147-A177-3AD203B41FA5}">
                      <a16:colId xmlns:a16="http://schemas.microsoft.com/office/drawing/2014/main" val="803288284"/>
                    </a:ext>
                  </a:extLst>
                </a:gridCol>
                <a:gridCol w="1727200">
                  <a:extLst>
                    <a:ext uri="{9D8B030D-6E8A-4147-A177-3AD203B41FA5}">
                      <a16:colId xmlns:a16="http://schemas.microsoft.com/office/drawing/2014/main" val="635522060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Execução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910125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Aguardando captação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794170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Custeio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51387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4420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263769" y="1219039"/>
            <a:ext cx="66909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Gráfico com a distribuição dos recursos do CBC por ano no Edital 8 por Modalidade (2021-2024) – R$ MM</a:t>
            </a:r>
            <a:endParaRPr kumimoji="0" lang="pt-BR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263768" y="6324140"/>
            <a:ext cx="115882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Além das modalidades esportivas, foram consideradas as áreas do CIAA e Fisioterapia (Área Médica), que terão profissionais remunerados via recursos do CBC do Edital 8. </a:t>
            </a:r>
            <a:endParaRPr kumimoji="0" lang="pt-BR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263768" y="342900"/>
            <a:ext cx="112875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800" dirty="0" smtClean="0">
                <a:solidFill>
                  <a:prstClr val="black"/>
                </a:solidFill>
                <a:latin typeface="Calibri" panose="020F0502020204030204"/>
              </a:rPr>
              <a:t>15</a:t>
            </a: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.</a:t>
            </a:r>
            <a:r>
              <a:rPr kumimoji="0" lang="pt-BR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Distribuição dos recursos do CBC (Edital 8) por Modalidade – 2021-2024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graphicFrame>
        <p:nvGraphicFramePr>
          <p:cNvPr id="12" name="Gráfico 11"/>
          <p:cNvGraphicFramePr>
            <a:graphicFrameLocks/>
          </p:cNvGraphicFramePr>
          <p:nvPr>
            <p:extLst/>
          </p:nvPr>
        </p:nvGraphicFramePr>
        <p:xfrm>
          <a:off x="263768" y="1581232"/>
          <a:ext cx="11746524" cy="46115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38588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>
            <a:off x="263769" y="342900"/>
            <a:ext cx="115882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16. Distribuição dos recursos do CBC (Edital 9) por Modalidade – 2022-2024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7" name="Gráfico 6"/>
          <p:cNvGraphicFramePr>
            <a:graphicFrameLocks/>
          </p:cNvGraphicFramePr>
          <p:nvPr>
            <p:extLst/>
          </p:nvPr>
        </p:nvGraphicFramePr>
        <p:xfrm>
          <a:off x="395655" y="1142999"/>
          <a:ext cx="11588260" cy="54072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CaixaDeTexto 7"/>
          <p:cNvSpPr txBox="1"/>
          <p:nvPr/>
        </p:nvSpPr>
        <p:spPr>
          <a:xfrm>
            <a:off x="263769" y="912167"/>
            <a:ext cx="66909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Gráfico com a distribuição dos recursos do CBC por ano no Edital 9 por Modalidade (2022-2024) – R$ MM</a:t>
            </a:r>
            <a:endParaRPr kumimoji="0" lang="pt-BR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263768" y="6508776"/>
            <a:ext cx="115882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Além das modalidades esportivas, foram consideradas as áreas do CIAA e Fisioterapia (Área Médica), que terão profissionais remunerados via recursos do CBC do Edital 8. </a:t>
            </a:r>
            <a:endParaRPr kumimoji="0" lang="pt-BR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3638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263769" y="342900"/>
            <a:ext cx="8572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1. Premissas</a:t>
            </a:r>
            <a:r>
              <a:rPr kumimoji="0" lang="pt-BR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da PO 24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263768" y="1129788"/>
            <a:ext cx="1155811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BR" sz="2400" noProof="0" dirty="0" smtClean="0">
                <a:solidFill>
                  <a:prstClr val="black"/>
                </a:solidFill>
                <a:latin typeface="Calibri" panose="020F0502020204030204"/>
              </a:rPr>
              <a:t>Manutenção do quadro de pessoal existente (sem aumento de quadro para 2024)</a:t>
            </a: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pt-BR" sz="2400" noProof="0" dirty="0" smtClean="0">
              <a:solidFill>
                <a:prstClr val="black"/>
              </a:solidFill>
              <a:latin typeface="Calibri" panose="020F0502020204030204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24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Parâmetro para correção da contribuição social, taxas esportivas,</a:t>
            </a:r>
            <a:r>
              <a:rPr kumimoji="0" lang="pt-BR" sz="2400" b="0" i="0" u="none" strike="noStrike" kern="1200" cap="none" spc="0" normalizeH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contratos e serviços</a:t>
            </a:r>
            <a:r>
              <a:rPr lang="pt-BR" sz="24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pt-BR" sz="2400" dirty="0" smtClean="0">
                <a:solidFill>
                  <a:prstClr val="black"/>
                </a:solidFill>
                <a:latin typeface="Calibri" panose="020F0502020204030204"/>
              </a:rPr>
              <a:t>foi de</a:t>
            </a:r>
            <a:r>
              <a:rPr kumimoji="0" lang="pt-BR" sz="24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5,3% </a:t>
            </a:r>
            <a:r>
              <a:rPr kumimoji="0" lang="pt-BR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(ressalvados os casos</a:t>
            </a:r>
            <a:r>
              <a:rPr kumimoji="0" lang="pt-BR" b="0" i="0" u="none" strike="noStrike" kern="1200" cap="none" spc="0" normalizeH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em que os contratos ou serviços possuem índices de correção diferentes das premissas consideradas pelo clube)</a:t>
            </a: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pt-BR" b="0" i="0" u="none" strike="noStrike" kern="1200" cap="none" spc="0" normalizeH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  <a:defRPr/>
            </a:pPr>
            <a:r>
              <a:rPr lang="pt-BR" sz="2400" noProof="0" dirty="0" smtClean="0">
                <a:solidFill>
                  <a:prstClr val="black"/>
                </a:solidFill>
              </a:rPr>
              <a:t>Foco no associado, bem como garantir condições mínimas à prática das modalidades esportivas, especialmente no nível da formação (uniformes, materiais esportivos, etc.)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  <a:defRPr/>
            </a:pPr>
            <a:endParaRPr kumimoji="0" lang="pt-BR" sz="2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  <a:defRPr/>
            </a:pPr>
            <a:r>
              <a:rPr lang="pt-BR" sz="2400" noProof="0" dirty="0" smtClean="0">
                <a:solidFill>
                  <a:prstClr val="black"/>
                </a:solidFill>
                <a:latin typeface="Calibri" panose="020F0502020204030204"/>
              </a:rPr>
              <a:t>Anuidade à vista (desconto de 2% sobre o total do valor anual) e cobranças em atraso (multa de 2% e mais 0,033% ao dia de juros) seguem mesmos parâmetros de 2023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  <a:defRPr/>
            </a:pPr>
            <a:endParaRPr kumimoji="0" lang="pt-BR" sz="2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  <a:defRPr/>
            </a:pPr>
            <a:r>
              <a:rPr lang="pt-BR" sz="2400" dirty="0" smtClean="0">
                <a:solidFill>
                  <a:prstClr val="black"/>
                </a:solidFill>
                <a:latin typeface="Calibri" panose="020F0502020204030204"/>
              </a:rPr>
              <a:t>Bares e Restaurantes: foco em reduzir despesas com mão de obra terceira e garantir ajustes nos preços para melhorar resultado das operações</a:t>
            </a:r>
            <a:endParaRPr kumimoji="0" lang="pt-BR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1635664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8540" y="1257558"/>
            <a:ext cx="11373566" cy="2379594"/>
          </a:xfrm>
        </p:spPr>
        <p:txBody>
          <a:bodyPr>
            <a:normAutofit/>
          </a:bodyPr>
          <a:lstStyle/>
          <a:p>
            <a:pPr algn="r"/>
            <a:r>
              <a:rPr lang="pt-B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rPr>
              <a:t>                ORÇAMENTO DE INVESTIMENTOS</a:t>
            </a:r>
            <a:endParaRPr lang="pt-BR" sz="2000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ea typeface="Roboto" panose="02000000000000000000" pitchFamily="2" charset="0"/>
              <a:cs typeface="Calibri" panose="020F0502020204030204" pitchFamily="34" charset="0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9743768" y="5702710"/>
            <a:ext cx="2104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rPr>
              <a:t>OUTUBRO 2023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83307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263769" y="342900"/>
            <a:ext cx="115882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800" noProof="0" dirty="0" smtClean="0">
                <a:solidFill>
                  <a:prstClr val="black"/>
                </a:solidFill>
                <a:latin typeface="Calibri" panose="020F0502020204030204"/>
              </a:rPr>
              <a:t>17. Orçamento de Investimentos (projeção set/dez-2023) 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351449" y="1083737"/>
            <a:ext cx="56388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Receitas e Despesas projetadas para</a:t>
            </a:r>
            <a:r>
              <a:rPr kumimoji="0" lang="pt-BR" sz="10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projeção de orçamento (set/dez) 2023 de Investimentos– R$ Mil</a:t>
            </a:r>
            <a:endParaRPr kumimoji="0" lang="pt-B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3453585"/>
              </p:ext>
            </p:extLst>
          </p:nvPr>
        </p:nvGraphicFramePr>
        <p:xfrm>
          <a:off x="1597868" y="1989721"/>
          <a:ext cx="8213551" cy="30790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78385">
                  <a:extLst>
                    <a:ext uri="{9D8B030D-6E8A-4147-A177-3AD203B41FA5}">
                      <a16:colId xmlns:a16="http://schemas.microsoft.com/office/drawing/2014/main" val="2162281120"/>
                    </a:ext>
                  </a:extLst>
                </a:gridCol>
                <a:gridCol w="1535166">
                  <a:extLst>
                    <a:ext uri="{9D8B030D-6E8A-4147-A177-3AD203B41FA5}">
                      <a16:colId xmlns:a16="http://schemas.microsoft.com/office/drawing/2014/main" val="2227358261"/>
                    </a:ext>
                  </a:extLst>
                </a:gridCol>
              </a:tblGrid>
              <a:tr h="336639">
                <a:tc>
                  <a:txBody>
                    <a:bodyPr/>
                    <a:lstStyle/>
                    <a:p>
                      <a:r>
                        <a:rPr lang="pt-BR" dirty="0" smtClean="0"/>
                        <a:t>Saldo</a:t>
                      </a:r>
                      <a:r>
                        <a:rPr lang="pt-BR" baseline="0" dirty="0" smtClean="0"/>
                        <a:t> em 31/08/2023 </a:t>
                      </a:r>
                      <a:r>
                        <a:rPr lang="pt-BR" sz="700" baseline="0" dirty="0" smtClean="0"/>
                        <a:t>(1)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b="1" dirty="0" smtClean="0"/>
                        <a:t>= 77.553</a:t>
                      </a:r>
                      <a:endParaRPr lang="pt-BR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6690563"/>
                  </a:ext>
                </a:extLst>
              </a:tr>
              <a:tr h="469508">
                <a:tc>
                  <a:txBody>
                    <a:bodyPr/>
                    <a:lstStyle/>
                    <a:p>
                      <a:pPr algn="l"/>
                      <a:r>
                        <a:rPr lang="pt-BR" dirty="0" smtClean="0"/>
                        <a:t>Receitas previstas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b="1" dirty="0" smtClean="0"/>
                        <a:t>+ 13.874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03283420"/>
                  </a:ext>
                </a:extLst>
              </a:tr>
              <a:tr h="469508">
                <a:tc>
                  <a:txBody>
                    <a:bodyPr/>
                    <a:lstStyle/>
                    <a:p>
                      <a:pPr algn="l"/>
                      <a:r>
                        <a:rPr lang="pt-BR" dirty="0" smtClean="0"/>
                        <a:t>Subtotal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b="1" dirty="0" smtClean="0"/>
                        <a:t>= 91.428</a:t>
                      </a:r>
                      <a:endParaRPr lang="pt-BR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64049117"/>
                  </a:ext>
                </a:extLst>
              </a:tr>
              <a:tr h="469508">
                <a:tc>
                  <a:txBody>
                    <a:bodyPr/>
                    <a:lstStyle/>
                    <a:p>
                      <a:pPr algn="l"/>
                      <a:r>
                        <a:rPr lang="pt-BR" dirty="0" smtClean="0"/>
                        <a:t>Equipamentos, mobiliários,</a:t>
                      </a:r>
                      <a:r>
                        <a:rPr lang="pt-BR" baseline="0" dirty="0" smtClean="0"/>
                        <a:t> acessibilidade e PDD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r>
                        <a:rPr lang="pt-BR" b="1" baseline="0" dirty="0" smtClean="0">
                          <a:solidFill>
                            <a:srgbClr val="FF0000"/>
                          </a:solidFill>
                        </a:rPr>
                        <a:t> 1.332</a:t>
                      </a:r>
                      <a:endParaRPr lang="pt-BR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23461875"/>
                  </a:ext>
                </a:extLst>
              </a:tr>
              <a:tr h="469508">
                <a:tc>
                  <a:txBody>
                    <a:bodyPr/>
                    <a:lstStyle/>
                    <a:p>
                      <a:pPr algn="l"/>
                      <a:r>
                        <a:rPr lang="pt-BR" dirty="0" smtClean="0"/>
                        <a:t>Programa</a:t>
                      </a:r>
                      <a:r>
                        <a:rPr lang="pt-BR" baseline="0" dirty="0" smtClean="0"/>
                        <a:t> de Tecnologia 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b="1" dirty="0" smtClean="0">
                          <a:solidFill>
                            <a:srgbClr val="FF0000"/>
                          </a:solidFill>
                        </a:rPr>
                        <a:t>- 2.599</a:t>
                      </a:r>
                      <a:endParaRPr lang="pt-BR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9864920"/>
                  </a:ext>
                </a:extLst>
              </a:tr>
              <a:tr h="469508">
                <a:tc>
                  <a:txBody>
                    <a:bodyPr/>
                    <a:lstStyle/>
                    <a:p>
                      <a:pPr algn="l"/>
                      <a:r>
                        <a:rPr lang="pt-BR" dirty="0" smtClean="0"/>
                        <a:t>Obras e Reformas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b="1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pt-BR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66237532"/>
                  </a:ext>
                </a:extLst>
              </a:tr>
              <a:tr h="33663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Saldo em 31/12/2023 </a:t>
                      </a:r>
                      <a:r>
                        <a:rPr lang="pt-BR" sz="800" baseline="0" dirty="0" smtClean="0">
                          <a:solidFill>
                            <a:schemeClr val="bg1"/>
                          </a:solidFill>
                        </a:rPr>
                        <a:t>(1)</a:t>
                      </a:r>
                      <a:endParaRPr lang="pt-BR" sz="18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b="1" dirty="0" smtClean="0">
                          <a:solidFill>
                            <a:schemeClr val="bg1"/>
                          </a:solidFill>
                        </a:rPr>
                        <a:t>= 87.496</a:t>
                      </a:r>
                      <a:endParaRPr lang="pt-BR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3123772"/>
                  </a:ext>
                </a:extLst>
              </a:tr>
            </a:tbl>
          </a:graphicData>
        </a:graphic>
      </p:graphicFrame>
      <p:sp>
        <p:nvSpPr>
          <p:cNvPr id="8" name="CaixaDeTexto 7"/>
          <p:cNvSpPr txBox="1"/>
          <p:nvPr/>
        </p:nvSpPr>
        <p:spPr>
          <a:xfrm>
            <a:off x="351449" y="6007716"/>
            <a:ext cx="56388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pt-BR" sz="800" dirty="0"/>
              <a:t>(1</a:t>
            </a:r>
            <a:r>
              <a:rPr lang="pt-BR" sz="800" dirty="0" smtClean="0"/>
              <a:t>) </a:t>
            </a:r>
            <a:r>
              <a:rPr lang="pt-BR" sz="1000" dirty="0" smtClean="0">
                <a:solidFill>
                  <a:prstClr val="black"/>
                </a:solidFill>
                <a:latin typeface="Calibri" panose="020F0502020204030204"/>
              </a:rPr>
              <a:t>Saldo composto pela disponibilidade em caixa, taxas de edital e transferências a receber.</a:t>
            </a:r>
            <a:endParaRPr kumimoji="0" lang="pt-B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9734214" y="6489951"/>
            <a:ext cx="22978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dirty="0" smtClean="0"/>
              <a:t>Fonte: Planilhas Financeiras da PO 24</a:t>
            </a:r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val="2650029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263769" y="342900"/>
            <a:ext cx="115882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800" noProof="0" dirty="0" smtClean="0">
                <a:solidFill>
                  <a:prstClr val="black"/>
                </a:solidFill>
                <a:latin typeface="Calibri" panose="020F0502020204030204"/>
              </a:rPr>
              <a:t>18. Orçamento de Investimentos 2024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351449" y="1083737"/>
            <a:ext cx="56388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Receitas e Despesas projetadas para</a:t>
            </a:r>
            <a:r>
              <a:rPr kumimoji="0" lang="pt-BR" sz="10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projeção de orçamento 2024 de Investimentos– R$ Mil</a:t>
            </a:r>
            <a:endParaRPr kumimoji="0" lang="pt-B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8330613"/>
              </p:ext>
            </p:extLst>
          </p:nvPr>
        </p:nvGraphicFramePr>
        <p:xfrm>
          <a:off x="1597868" y="1989721"/>
          <a:ext cx="8213551" cy="30790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6678385">
                  <a:extLst>
                    <a:ext uri="{9D8B030D-6E8A-4147-A177-3AD203B41FA5}">
                      <a16:colId xmlns:a16="http://schemas.microsoft.com/office/drawing/2014/main" val="2162281120"/>
                    </a:ext>
                  </a:extLst>
                </a:gridCol>
                <a:gridCol w="1535166">
                  <a:extLst>
                    <a:ext uri="{9D8B030D-6E8A-4147-A177-3AD203B41FA5}">
                      <a16:colId xmlns:a16="http://schemas.microsoft.com/office/drawing/2014/main" val="2227358261"/>
                    </a:ext>
                  </a:extLst>
                </a:gridCol>
              </a:tblGrid>
              <a:tr h="336639">
                <a:tc>
                  <a:txBody>
                    <a:bodyPr/>
                    <a:lstStyle/>
                    <a:p>
                      <a:r>
                        <a:rPr lang="pt-BR" b="1" dirty="0" smtClean="0"/>
                        <a:t>Saldo</a:t>
                      </a:r>
                      <a:r>
                        <a:rPr lang="pt-BR" b="1" baseline="0" dirty="0" smtClean="0"/>
                        <a:t> em 31/12/2023 </a:t>
                      </a:r>
                      <a:r>
                        <a:rPr lang="pt-BR" sz="700" b="1" baseline="0" dirty="0" smtClean="0"/>
                        <a:t>(1)</a:t>
                      </a:r>
                      <a:endParaRPr lang="pt-B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b="1" dirty="0" smtClean="0"/>
                        <a:t>= 87.496</a:t>
                      </a:r>
                      <a:endParaRPr lang="pt-BR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6690563"/>
                  </a:ext>
                </a:extLst>
              </a:tr>
              <a:tr h="469508">
                <a:tc>
                  <a:txBody>
                    <a:bodyPr/>
                    <a:lstStyle/>
                    <a:p>
                      <a:pPr algn="l"/>
                      <a:r>
                        <a:rPr lang="pt-BR" dirty="0" smtClean="0"/>
                        <a:t>Receitas previstas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b="1" dirty="0" smtClean="0"/>
                        <a:t>+ 37.127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03283420"/>
                  </a:ext>
                </a:extLst>
              </a:tr>
              <a:tr h="469508">
                <a:tc>
                  <a:txBody>
                    <a:bodyPr/>
                    <a:lstStyle/>
                    <a:p>
                      <a:pPr algn="l"/>
                      <a:r>
                        <a:rPr lang="pt-BR" dirty="0" smtClean="0"/>
                        <a:t>Subtotal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b="1" dirty="0" smtClean="0"/>
                        <a:t>= 124.623</a:t>
                      </a:r>
                      <a:endParaRPr lang="pt-BR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64049117"/>
                  </a:ext>
                </a:extLst>
              </a:tr>
              <a:tr h="469508">
                <a:tc>
                  <a:txBody>
                    <a:bodyPr/>
                    <a:lstStyle/>
                    <a:p>
                      <a:pPr algn="l"/>
                      <a:r>
                        <a:rPr lang="pt-BR" dirty="0" smtClean="0"/>
                        <a:t>Equipamentos, mobiliários,</a:t>
                      </a:r>
                      <a:r>
                        <a:rPr lang="pt-BR" baseline="0" dirty="0" smtClean="0"/>
                        <a:t> acessibilidade e PDD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r>
                        <a:rPr lang="pt-BR" b="1" baseline="0" dirty="0" smtClean="0">
                          <a:solidFill>
                            <a:srgbClr val="FF0000"/>
                          </a:solidFill>
                        </a:rPr>
                        <a:t> 6.605</a:t>
                      </a:r>
                      <a:endParaRPr lang="pt-BR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23461875"/>
                  </a:ext>
                </a:extLst>
              </a:tr>
              <a:tr h="469508">
                <a:tc>
                  <a:txBody>
                    <a:bodyPr/>
                    <a:lstStyle/>
                    <a:p>
                      <a:pPr algn="l"/>
                      <a:r>
                        <a:rPr lang="pt-BR" dirty="0" smtClean="0"/>
                        <a:t>Programa</a:t>
                      </a:r>
                      <a:r>
                        <a:rPr lang="pt-BR" baseline="0" dirty="0" smtClean="0"/>
                        <a:t> de Tecnologia 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b="1" dirty="0" smtClean="0">
                          <a:solidFill>
                            <a:srgbClr val="FF0000"/>
                          </a:solidFill>
                        </a:rPr>
                        <a:t>- 20.478</a:t>
                      </a:r>
                      <a:endParaRPr lang="pt-BR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9864920"/>
                  </a:ext>
                </a:extLst>
              </a:tr>
              <a:tr h="469508">
                <a:tc>
                  <a:txBody>
                    <a:bodyPr/>
                    <a:lstStyle/>
                    <a:p>
                      <a:pPr algn="l"/>
                      <a:r>
                        <a:rPr lang="pt-BR" dirty="0" smtClean="0"/>
                        <a:t>Obras e Reformas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b="1" dirty="0" smtClean="0">
                          <a:solidFill>
                            <a:srgbClr val="FF0000"/>
                          </a:solidFill>
                        </a:rPr>
                        <a:t>- 40.234</a:t>
                      </a:r>
                      <a:endParaRPr lang="pt-BR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66237532"/>
                  </a:ext>
                </a:extLst>
              </a:tr>
              <a:tr h="33663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1" kern="1200" dirty="0" smtClean="0">
                          <a:solidFill>
                            <a:schemeClr val="bg1"/>
                          </a:solidFill>
                        </a:rPr>
                        <a:t>Saldo em 31/12/2024 </a:t>
                      </a:r>
                      <a:r>
                        <a:rPr lang="pt-BR" sz="800" b="1" baseline="0" dirty="0" smtClean="0">
                          <a:solidFill>
                            <a:schemeClr val="bg1"/>
                          </a:solidFill>
                        </a:rPr>
                        <a:t>(1)</a:t>
                      </a:r>
                      <a:endParaRPr lang="pt-BR" sz="18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b="1" dirty="0" smtClean="0">
                          <a:solidFill>
                            <a:schemeClr val="bg1"/>
                          </a:solidFill>
                        </a:rPr>
                        <a:t>= 57.306</a:t>
                      </a:r>
                      <a:endParaRPr lang="pt-BR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3123772"/>
                  </a:ext>
                </a:extLst>
              </a:tr>
            </a:tbl>
          </a:graphicData>
        </a:graphic>
      </p:graphicFrame>
      <p:sp>
        <p:nvSpPr>
          <p:cNvPr id="8" name="CaixaDeTexto 7"/>
          <p:cNvSpPr txBox="1"/>
          <p:nvPr/>
        </p:nvSpPr>
        <p:spPr>
          <a:xfrm>
            <a:off x="351449" y="6007716"/>
            <a:ext cx="56388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pt-BR" sz="800" dirty="0"/>
              <a:t>(1</a:t>
            </a:r>
            <a:r>
              <a:rPr lang="pt-BR" sz="800" dirty="0" smtClean="0"/>
              <a:t>) </a:t>
            </a:r>
            <a:r>
              <a:rPr lang="pt-BR" sz="1000" dirty="0" smtClean="0">
                <a:solidFill>
                  <a:prstClr val="black"/>
                </a:solidFill>
                <a:latin typeface="Calibri" panose="020F0502020204030204"/>
              </a:rPr>
              <a:t>Saldo composto pela disponibilidade em caixa, taxas de edital e transferências a receber.</a:t>
            </a:r>
            <a:endParaRPr kumimoji="0" lang="pt-B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9734214" y="6489951"/>
            <a:ext cx="22978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dirty="0" smtClean="0"/>
              <a:t>Fonte: Planilhas Financeiras da PO 24</a:t>
            </a:r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val="330575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8540" y="1257558"/>
            <a:ext cx="11373566" cy="2379594"/>
          </a:xfrm>
        </p:spPr>
        <p:txBody>
          <a:bodyPr>
            <a:normAutofit/>
          </a:bodyPr>
          <a:lstStyle/>
          <a:p>
            <a:pPr algn="r"/>
            <a:r>
              <a:rPr lang="pt-B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rPr>
              <a:t>                </a:t>
            </a:r>
            <a:r>
              <a:rPr lang="pt-BR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rPr>
              <a:t>QUADROS RESUMO DA PO 24</a:t>
            </a:r>
            <a:endParaRPr lang="pt-BR" sz="2000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ea typeface="Roboto" panose="02000000000000000000" pitchFamily="2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2390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63768" y="342900"/>
            <a:ext cx="101958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800" dirty="0">
                <a:solidFill>
                  <a:prstClr val="black"/>
                </a:solidFill>
                <a:latin typeface="Calibri" panose="020F0502020204030204"/>
              </a:rPr>
              <a:t>2</a:t>
            </a: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. Orçamento</a:t>
            </a:r>
            <a:r>
              <a:rPr kumimoji="0" lang="pt-BR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Corrente Resumido (Custeio e Restaurantes)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6160305"/>
              </p:ext>
            </p:extLst>
          </p:nvPr>
        </p:nvGraphicFramePr>
        <p:xfrm>
          <a:off x="2416629" y="2313998"/>
          <a:ext cx="7231223" cy="1889446"/>
        </p:xfrm>
        <a:graphic>
          <a:graphicData uri="http://schemas.openxmlformats.org/drawingml/2006/table">
            <a:tbl>
              <a:tblPr/>
              <a:tblGrid>
                <a:gridCol w="2232259">
                  <a:extLst>
                    <a:ext uri="{9D8B030D-6E8A-4147-A177-3AD203B41FA5}">
                      <a16:colId xmlns:a16="http://schemas.microsoft.com/office/drawing/2014/main" val="3981630405"/>
                    </a:ext>
                  </a:extLst>
                </a:gridCol>
                <a:gridCol w="1515366">
                  <a:extLst>
                    <a:ext uri="{9D8B030D-6E8A-4147-A177-3AD203B41FA5}">
                      <a16:colId xmlns:a16="http://schemas.microsoft.com/office/drawing/2014/main" val="65912003"/>
                    </a:ext>
                  </a:extLst>
                </a:gridCol>
                <a:gridCol w="1741799">
                  <a:extLst>
                    <a:ext uri="{9D8B030D-6E8A-4147-A177-3AD203B41FA5}">
                      <a16:colId xmlns:a16="http://schemas.microsoft.com/office/drawing/2014/main" val="3855602744"/>
                    </a:ext>
                  </a:extLst>
                </a:gridCol>
                <a:gridCol w="1741799">
                  <a:extLst>
                    <a:ext uri="{9D8B030D-6E8A-4147-A177-3AD203B41FA5}">
                      <a16:colId xmlns:a16="http://schemas.microsoft.com/office/drawing/2014/main" val="1101056919"/>
                    </a:ext>
                  </a:extLst>
                </a:gridCol>
              </a:tblGrid>
              <a:tr h="75577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Orçament</a:t>
                      </a:r>
                      <a:r>
                        <a:rPr lang="pt-BR" sz="12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 Corrente</a:t>
                      </a:r>
                      <a:endParaRPr lang="pt-BR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pt-BR" sz="1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Receita</a:t>
                      </a:r>
                      <a:endParaRPr lang="pt-BR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pt-BR" sz="1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Despesa</a:t>
                      </a:r>
                      <a:endParaRPr lang="pt-BR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Resultado</a:t>
                      </a:r>
                      <a:endParaRPr lang="pt-BR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7051373"/>
                  </a:ext>
                </a:extLst>
              </a:tr>
              <a:tr h="377889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Custeio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255.932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251.745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4.186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807954"/>
                  </a:ext>
                </a:extLst>
              </a:tr>
              <a:tr h="377889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Restaurantes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54.797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58.983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-4.186</a:t>
                      </a:r>
                      <a:endParaRPr lang="pt-BR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6299423"/>
                  </a:ext>
                </a:extLst>
              </a:tr>
              <a:tr h="377889">
                <a:tc>
                  <a:txBody>
                    <a:bodyPr/>
                    <a:lstStyle/>
                    <a:p>
                      <a:pPr algn="l" fontAlgn="t"/>
                      <a:r>
                        <a:rPr lang="pt-BR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Total Geral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310.728</a:t>
                      </a:r>
                      <a:endParaRPr lang="pt-BR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310.728</a:t>
                      </a:r>
                      <a:endParaRPr lang="pt-BR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lang="pt-BR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3695550"/>
                  </a:ext>
                </a:extLst>
              </a:tr>
            </a:tbl>
          </a:graphicData>
        </a:graphic>
      </p:graphicFrame>
      <p:sp>
        <p:nvSpPr>
          <p:cNvPr id="6" name="CaixaDeTexto 5"/>
          <p:cNvSpPr txBox="1"/>
          <p:nvPr/>
        </p:nvSpPr>
        <p:spPr>
          <a:xfrm>
            <a:off x="263769" y="1335664"/>
            <a:ext cx="38603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Orçamento Corrente</a:t>
            </a:r>
            <a:r>
              <a:rPr kumimoji="0" lang="pt-BR" sz="10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(Custeio e Restaurantes) PO 24– R$ Mil</a:t>
            </a:r>
            <a:endParaRPr kumimoji="0" lang="pt-B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9734214" y="6489951"/>
            <a:ext cx="22978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dirty="0" smtClean="0"/>
              <a:t>Fonte: Planilhas Financeiras da PO 24</a:t>
            </a:r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val="2711435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63769" y="342900"/>
            <a:ext cx="8572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800" noProof="0" dirty="0">
                <a:solidFill>
                  <a:prstClr val="black"/>
                </a:solidFill>
                <a:latin typeface="Calibri" panose="020F0502020204030204"/>
              </a:rPr>
              <a:t>3</a:t>
            </a: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. Receitas de Custeio por Diretoria – PO 24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8075598"/>
              </p:ext>
            </p:extLst>
          </p:nvPr>
        </p:nvGraphicFramePr>
        <p:xfrm>
          <a:off x="1250304" y="1978095"/>
          <a:ext cx="9293288" cy="3160921"/>
        </p:xfrm>
        <a:graphic>
          <a:graphicData uri="http://schemas.openxmlformats.org/drawingml/2006/table">
            <a:tbl>
              <a:tblPr/>
              <a:tblGrid>
                <a:gridCol w="2014708">
                  <a:extLst>
                    <a:ext uri="{9D8B030D-6E8A-4147-A177-3AD203B41FA5}">
                      <a16:colId xmlns:a16="http://schemas.microsoft.com/office/drawing/2014/main" val="3981630405"/>
                    </a:ext>
                  </a:extLst>
                </a:gridCol>
                <a:gridCol w="1367682">
                  <a:extLst>
                    <a:ext uri="{9D8B030D-6E8A-4147-A177-3AD203B41FA5}">
                      <a16:colId xmlns:a16="http://schemas.microsoft.com/office/drawing/2014/main" val="65912003"/>
                    </a:ext>
                  </a:extLst>
                </a:gridCol>
                <a:gridCol w="1572047">
                  <a:extLst>
                    <a:ext uri="{9D8B030D-6E8A-4147-A177-3AD203B41FA5}">
                      <a16:colId xmlns:a16="http://schemas.microsoft.com/office/drawing/2014/main" val="3855602744"/>
                    </a:ext>
                  </a:extLst>
                </a:gridCol>
                <a:gridCol w="1572047">
                  <a:extLst>
                    <a:ext uri="{9D8B030D-6E8A-4147-A177-3AD203B41FA5}">
                      <a16:colId xmlns:a16="http://schemas.microsoft.com/office/drawing/2014/main" val="1101056919"/>
                    </a:ext>
                  </a:extLst>
                </a:gridCol>
                <a:gridCol w="1383402">
                  <a:extLst>
                    <a:ext uri="{9D8B030D-6E8A-4147-A177-3AD203B41FA5}">
                      <a16:colId xmlns:a16="http://schemas.microsoft.com/office/drawing/2014/main" val="2561075964"/>
                    </a:ext>
                  </a:extLst>
                </a:gridCol>
                <a:gridCol w="1383402">
                  <a:extLst>
                    <a:ext uri="{9D8B030D-6E8A-4147-A177-3AD203B41FA5}">
                      <a16:colId xmlns:a16="http://schemas.microsoft.com/office/drawing/2014/main" val="3718707167"/>
                    </a:ext>
                  </a:extLst>
                </a:gridCol>
              </a:tblGrid>
              <a:tr h="526821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Agrupamento Gerencial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Orçamento 2024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Projeção 2023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Variação vs</a:t>
                      </a:r>
                      <a:br>
                        <a:rPr lang="pt-B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Projeção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Orçamento 2023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Variação vs</a:t>
                      </a:r>
                      <a:br>
                        <a:rPr lang="pt-B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Projeção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7051373"/>
                  </a:ext>
                </a:extLst>
              </a:tr>
              <a:tr h="263410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Contribuições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176.830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166.447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6,2%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167.120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5,8%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807954"/>
                  </a:ext>
                </a:extLst>
              </a:tr>
              <a:tr h="263410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Taxas Esportivas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32.995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32.021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3,0%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29.355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12,4%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6299423"/>
                  </a:ext>
                </a:extLst>
              </a:tr>
              <a:tr h="263410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Patrimoniais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11.794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10.551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11,8%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9.919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18,9%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7085690"/>
                  </a:ext>
                </a:extLst>
              </a:tr>
              <a:tr h="263410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Culturais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8.991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8.541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8.560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5,0%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8012783"/>
                  </a:ext>
                </a:extLst>
              </a:tr>
              <a:tr h="263410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Patrocínios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7.389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5.189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42,4%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7.096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8441143"/>
                  </a:ext>
                </a:extLst>
              </a:tr>
              <a:tr h="263410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Médicas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4.890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4.336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12,8%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3.924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24,6%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3703018"/>
                  </a:ext>
                </a:extLst>
              </a:tr>
              <a:tr h="263410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Festas e Eventos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6.869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5.643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21,7%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5.549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23,8%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7721703"/>
                  </a:ext>
                </a:extLst>
              </a:tr>
              <a:tr h="263410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Extraordinárias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2.898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4.277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-32,2%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2.994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-3,2%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4550174"/>
                  </a:ext>
                </a:extLst>
              </a:tr>
              <a:tr h="263410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Financeiras e Operacionais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3.276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3.738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-12,4%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3.787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-13,5%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8013544"/>
                  </a:ext>
                </a:extLst>
              </a:tr>
              <a:tr h="263410"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Geral</a:t>
                      </a: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255.932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240.744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6,3%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238.304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7,4%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3695550"/>
                  </a:ext>
                </a:extLst>
              </a:tr>
            </a:tbl>
          </a:graphicData>
        </a:graphic>
      </p:graphicFrame>
      <p:sp>
        <p:nvSpPr>
          <p:cNvPr id="6" name="CaixaDeTexto 5"/>
          <p:cNvSpPr txBox="1"/>
          <p:nvPr/>
        </p:nvSpPr>
        <p:spPr>
          <a:xfrm>
            <a:off x="263769" y="1335664"/>
            <a:ext cx="29982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Receitas</a:t>
            </a:r>
            <a:r>
              <a:rPr kumimoji="0" lang="pt-BR" sz="10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de Custeio </a:t>
            </a:r>
            <a:r>
              <a:rPr kumimoji="0" lang="pt-B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Por Diretoria na</a:t>
            </a:r>
            <a:r>
              <a:rPr kumimoji="0" lang="pt-BR" sz="10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PO 24 – R$ Mil</a:t>
            </a:r>
            <a:endParaRPr kumimoji="0" lang="pt-B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9734214" y="6489951"/>
            <a:ext cx="22978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dirty="0" smtClean="0"/>
              <a:t>Fonte: Planilhas Financeiras da PO 24</a:t>
            </a:r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val="319874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63769" y="342900"/>
            <a:ext cx="8572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800" noProof="0" dirty="0">
                <a:solidFill>
                  <a:prstClr val="black"/>
                </a:solidFill>
                <a:latin typeface="Calibri" panose="020F0502020204030204"/>
              </a:rPr>
              <a:t>4</a:t>
            </a: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. Despesas de</a:t>
            </a:r>
            <a:r>
              <a:rPr kumimoji="0" lang="pt-BR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Custeio</a:t>
            </a: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por</a:t>
            </a:r>
            <a:r>
              <a:rPr kumimoji="0" lang="pt-BR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Diretoria – PO 24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2113602"/>
              </p:ext>
            </p:extLst>
          </p:nvPr>
        </p:nvGraphicFramePr>
        <p:xfrm>
          <a:off x="1284516" y="1492898"/>
          <a:ext cx="9455018" cy="4788756"/>
        </p:xfrm>
        <a:graphic>
          <a:graphicData uri="http://schemas.openxmlformats.org/drawingml/2006/table">
            <a:tbl>
              <a:tblPr/>
              <a:tblGrid>
                <a:gridCol w="2921063">
                  <a:extLst>
                    <a:ext uri="{9D8B030D-6E8A-4147-A177-3AD203B41FA5}">
                      <a16:colId xmlns:a16="http://schemas.microsoft.com/office/drawing/2014/main" val="64729517"/>
                    </a:ext>
                  </a:extLst>
                </a:gridCol>
                <a:gridCol w="1306791">
                  <a:extLst>
                    <a:ext uri="{9D8B030D-6E8A-4147-A177-3AD203B41FA5}">
                      <a16:colId xmlns:a16="http://schemas.microsoft.com/office/drawing/2014/main" val="175085392"/>
                    </a:ext>
                  </a:extLst>
                </a:gridCol>
                <a:gridCol w="1306791">
                  <a:extLst>
                    <a:ext uri="{9D8B030D-6E8A-4147-A177-3AD203B41FA5}">
                      <a16:colId xmlns:a16="http://schemas.microsoft.com/office/drawing/2014/main" val="4185435412"/>
                    </a:ext>
                  </a:extLst>
                </a:gridCol>
                <a:gridCol w="1306791">
                  <a:extLst>
                    <a:ext uri="{9D8B030D-6E8A-4147-A177-3AD203B41FA5}">
                      <a16:colId xmlns:a16="http://schemas.microsoft.com/office/drawing/2014/main" val="2971632887"/>
                    </a:ext>
                  </a:extLst>
                </a:gridCol>
                <a:gridCol w="1306791">
                  <a:extLst>
                    <a:ext uri="{9D8B030D-6E8A-4147-A177-3AD203B41FA5}">
                      <a16:colId xmlns:a16="http://schemas.microsoft.com/office/drawing/2014/main" val="3714690032"/>
                    </a:ext>
                  </a:extLst>
                </a:gridCol>
                <a:gridCol w="1306791">
                  <a:extLst>
                    <a:ext uri="{9D8B030D-6E8A-4147-A177-3AD203B41FA5}">
                      <a16:colId xmlns:a16="http://schemas.microsoft.com/office/drawing/2014/main" val="3181689878"/>
                    </a:ext>
                  </a:extLst>
                </a:gridCol>
              </a:tblGrid>
              <a:tr h="68410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Diretorias de Orçamento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Orçamento 2024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Projeção 2023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Variação</a:t>
                      </a:r>
                      <a:br>
                        <a:rPr lang="pt-B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Orç 2024 vs Projeção 2023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Orçamento 2023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Variação</a:t>
                      </a:r>
                      <a:br>
                        <a:rPr lang="pt-B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Orç 2024 vs Orç 2023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3776724"/>
                  </a:ext>
                </a:extLst>
              </a:tr>
              <a:tr h="228036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Dir. Área Administrativa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41.749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38.348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8,9%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41.200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7091657"/>
                  </a:ext>
                </a:extLst>
              </a:tr>
              <a:tr h="228036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Conselhos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2.646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2.182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21,3%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1.844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43,5%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8286478"/>
                  </a:ext>
                </a:extLst>
              </a:tr>
              <a:tr h="228036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Dir. Área Cultural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11.752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11.066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6,2%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10.952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7,3%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8704004"/>
                  </a:ext>
                </a:extLst>
              </a:tr>
              <a:tr h="228036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Dir. Área Esportes Aquáticos e Individuais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26.953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30.993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-13,0%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29.739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-9,4%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005896"/>
                  </a:ext>
                </a:extLst>
              </a:tr>
              <a:tr h="228036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Dir. Área Esportes Associativos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7.774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7.109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9,4%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7.212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7,8%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460049"/>
                  </a:ext>
                </a:extLst>
              </a:tr>
              <a:tr h="228036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Dir. Área Esportes Coletivos e Raquetes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27.436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31.944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-14,1%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30.028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-8,6%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4602957"/>
                  </a:ext>
                </a:extLst>
              </a:tr>
              <a:tr h="228036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Dir. Área Financeira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14.657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14.045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4,4%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14.489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6755806"/>
                  </a:ext>
                </a:extLst>
              </a:tr>
              <a:tr h="228036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Dir. Área Jurídica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2.905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3.414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-14,9%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-32,7%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9964983"/>
                  </a:ext>
                </a:extLst>
              </a:tr>
              <a:tr h="228036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Dir. Área Marketing Esportivo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2.520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2543095"/>
                  </a:ext>
                </a:extLst>
              </a:tr>
              <a:tr h="228036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Dir. Área Marketing Institucional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-5,0%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1.064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-19,9%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7644398"/>
                  </a:ext>
                </a:extLst>
              </a:tr>
              <a:tr h="228036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Dir. Área Operações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31.862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28.697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11,0%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27.336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16,6%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6279339"/>
                  </a:ext>
                </a:extLst>
              </a:tr>
              <a:tr h="228036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Assessoria de Planejamento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8.868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7.589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16,8%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8.310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6,7%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9863716"/>
                  </a:ext>
                </a:extLst>
              </a:tr>
              <a:tr h="228036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Presidência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7.845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6.695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17,2%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7.499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4,6%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800196"/>
                  </a:ext>
                </a:extLst>
              </a:tr>
              <a:tr h="228036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Dir. Área Patrimônio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34.880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30.021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16,2%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27.017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29,1%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5443529"/>
                  </a:ext>
                </a:extLst>
              </a:tr>
              <a:tr h="228036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Dir. Área Relações Esportivas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14.761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13.028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13,3%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13.193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11,9%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7763199"/>
                  </a:ext>
                </a:extLst>
              </a:tr>
              <a:tr h="228036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Dir. Área Relações Institucionais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7239325"/>
                  </a:ext>
                </a:extLst>
              </a:tr>
              <a:tr h="228036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Dir. Área Social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14.109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13.017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8,4%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13.145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7,3%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4993043"/>
                  </a:ext>
                </a:extLst>
              </a:tr>
              <a:tr h="228036"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Geral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251.745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239.046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237.343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6,1%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7580114"/>
                  </a:ext>
                </a:extLst>
              </a:tr>
            </a:tbl>
          </a:graphicData>
        </a:graphic>
      </p:graphicFrame>
      <p:sp>
        <p:nvSpPr>
          <p:cNvPr id="5" name="CaixaDeTexto 4"/>
          <p:cNvSpPr txBox="1"/>
          <p:nvPr/>
        </p:nvSpPr>
        <p:spPr>
          <a:xfrm>
            <a:off x="351450" y="1083737"/>
            <a:ext cx="29982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Despesas de Custeio Por Diretoria na</a:t>
            </a:r>
            <a:r>
              <a:rPr kumimoji="0" lang="pt-BR" sz="10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PO 24 – R$ Mil</a:t>
            </a:r>
            <a:endParaRPr kumimoji="0" lang="pt-B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9734214" y="6489951"/>
            <a:ext cx="22978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dirty="0" smtClean="0"/>
              <a:t>Fonte: Planilhas Financeiras da PO 24</a:t>
            </a:r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val="2511437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63769" y="342900"/>
            <a:ext cx="109609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800" noProof="0" dirty="0">
                <a:solidFill>
                  <a:prstClr val="black"/>
                </a:solidFill>
                <a:latin typeface="Calibri" panose="020F0502020204030204"/>
              </a:rPr>
              <a:t>5</a:t>
            </a: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. Despesas de</a:t>
            </a:r>
            <a:r>
              <a:rPr kumimoji="0" lang="pt-BR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Custeio/Bares e Restaurantes</a:t>
            </a: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por</a:t>
            </a:r>
            <a:r>
              <a:rPr kumimoji="0" lang="pt-BR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lang="pt-BR" sz="2800" dirty="0" smtClean="0">
                <a:solidFill>
                  <a:prstClr val="black"/>
                </a:solidFill>
                <a:latin typeface="Calibri" panose="020F0502020204030204"/>
              </a:rPr>
              <a:t>segmentação</a:t>
            </a:r>
            <a:r>
              <a:rPr kumimoji="0" lang="pt-BR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– PO 24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0551737"/>
              </p:ext>
            </p:extLst>
          </p:nvPr>
        </p:nvGraphicFramePr>
        <p:xfrm>
          <a:off x="1732385" y="2090057"/>
          <a:ext cx="8148227" cy="2508396"/>
        </p:xfrm>
        <a:graphic>
          <a:graphicData uri="http://schemas.openxmlformats.org/drawingml/2006/table">
            <a:tbl>
              <a:tblPr/>
              <a:tblGrid>
                <a:gridCol w="2921063">
                  <a:extLst>
                    <a:ext uri="{9D8B030D-6E8A-4147-A177-3AD203B41FA5}">
                      <a16:colId xmlns:a16="http://schemas.microsoft.com/office/drawing/2014/main" val="64729517"/>
                    </a:ext>
                  </a:extLst>
                </a:gridCol>
                <a:gridCol w="1306791">
                  <a:extLst>
                    <a:ext uri="{9D8B030D-6E8A-4147-A177-3AD203B41FA5}">
                      <a16:colId xmlns:a16="http://schemas.microsoft.com/office/drawing/2014/main" val="175085392"/>
                    </a:ext>
                  </a:extLst>
                </a:gridCol>
                <a:gridCol w="1306791">
                  <a:extLst>
                    <a:ext uri="{9D8B030D-6E8A-4147-A177-3AD203B41FA5}">
                      <a16:colId xmlns:a16="http://schemas.microsoft.com/office/drawing/2014/main" val="4185435412"/>
                    </a:ext>
                  </a:extLst>
                </a:gridCol>
                <a:gridCol w="1306791">
                  <a:extLst>
                    <a:ext uri="{9D8B030D-6E8A-4147-A177-3AD203B41FA5}">
                      <a16:colId xmlns:a16="http://schemas.microsoft.com/office/drawing/2014/main" val="2971632887"/>
                    </a:ext>
                  </a:extLst>
                </a:gridCol>
                <a:gridCol w="1306791">
                  <a:extLst>
                    <a:ext uri="{9D8B030D-6E8A-4147-A177-3AD203B41FA5}">
                      <a16:colId xmlns:a16="http://schemas.microsoft.com/office/drawing/2014/main" val="3714690032"/>
                    </a:ext>
                  </a:extLst>
                </a:gridCol>
              </a:tblGrid>
              <a:tr h="68410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Segmentação</a:t>
                      </a:r>
                      <a:r>
                        <a:rPr lang="pt-BR" sz="12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das Despesas</a:t>
                      </a:r>
                      <a:endParaRPr lang="pt-BR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pt-BR" sz="1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PO 2023</a:t>
                      </a:r>
                      <a:endParaRPr lang="pt-BR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Projeção 2023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PO 2024</a:t>
                      </a:r>
                      <a:endParaRPr lang="pt-BR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pt-BR" sz="1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Variação</a:t>
                      </a:r>
                      <a:br>
                        <a:rPr lang="pt-BR" sz="1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Orç 2024 vs Projeção 2023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3776724"/>
                  </a:ext>
                </a:extLst>
              </a:tr>
              <a:tr h="228036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Pessoal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136.974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137.998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147.357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6,8%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7091657"/>
                  </a:ext>
                </a:extLst>
              </a:tr>
              <a:tr h="228036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Serviços Contratados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60.181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59.232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66.348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12,0%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8286478"/>
                  </a:ext>
                </a:extLst>
              </a:tr>
              <a:tr h="228036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Mercadorias e Materiais</a:t>
                      </a:r>
                      <a:r>
                        <a:rPr lang="pt-BR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40.097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42.438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46.946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10,6%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8704004"/>
                  </a:ext>
                </a:extLst>
              </a:tr>
              <a:tr h="228036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Gastos</a:t>
                      </a:r>
                      <a:r>
                        <a:rPr lang="pt-BR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Gerais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31.864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31.377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23.902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-23,8%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005896"/>
                  </a:ext>
                </a:extLst>
              </a:tr>
              <a:tr h="228036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Utilidades</a:t>
                      </a:r>
                      <a:r>
                        <a:rPr lang="pt-BR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16.739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17.577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20.529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16,8%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460049"/>
                  </a:ext>
                </a:extLst>
              </a:tr>
              <a:tr h="228036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Despesas</a:t>
                      </a:r>
                      <a:r>
                        <a:rPr lang="pt-BR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Financeiras 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3.856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3.581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3.286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-8,3%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4602957"/>
                  </a:ext>
                </a:extLst>
              </a:tr>
              <a:tr h="228036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Impostos e Taxas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2.385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2.609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2.360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-9,6%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6755806"/>
                  </a:ext>
                </a:extLst>
              </a:tr>
              <a:tr h="228036"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Geral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292.097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294.813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310.728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5,4%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7580114"/>
                  </a:ext>
                </a:extLst>
              </a:tr>
            </a:tbl>
          </a:graphicData>
        </a:graphic>
      </p:graphicFrame>
      <p:sp>
        <p:nvSpPr>
          <p:cNvPr id="5" name="CaixaDeTexto 4"/>
          <p:cNvSpPr txBox="1"/>
          <p:nvPr/>
        </p:nvSpPr>
        <p:spPr>
          <a:xfrm>
            <a:off x="263769" y="1201089"/>
            <a:ext cx="50453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Despesas de Custeio/Bares</a:t>
            </a:r>
            <a:r>
              <a:rPr kumimoji="0" lang="pt-BR" sz="10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 Restaurantes por segmentação</a:t>
            </a:r>
            <a:r>
              <a:rPr kumimoji="0" lang="pt-B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na</a:t>
            </a:r>
            <a:r>
              <a:rPr kumimoji="0" lang="pt-BR" sz="10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PO 24 – R$ Mil</a:t>
            </a:r>
            <a:endParaRPr kumimoji="0" lang="pt-B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9734214" y="6489951"/>
            <a:ext cx="22978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dirty="0" smtClean="0"/>
              <a:t>Fonte: Planilhas Financeiras da PO 24</a:t>
            </a:r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val="1625017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7416596"/>
              </p:ext>
            </p:extLst>
          </p:nvPr>
        </p:nvGraphicFramePr>
        <p:xfrm>
          <a:off x="351451" y="1642188"/>
          <a:ext cx="11470436" cy="4568928"/>
        </p:xfrm>
        <a:graphic>
          <a:graphicData uri="http://schemas.openxmlformats.org/drawingml/2006/table">
            <a:tbl>
              <a:tblPr/>
              <a:tblGrid>
                <a:gridCol w="2707465">
                  <a:extLst>
                    <a:ext uri="{9D8B030D-6E8A-4147-A177-3AD203B41FA5}">
                      <a16:colId xmlns:a16="http://schemas.microsoft.com/office/drawing/2014/main" val="226622431"/>
                    </a:ext>
                  </a:extLst>
                </a:gridCol>
                <a:gridCol w="990817">
                  <a:extLst>
                    <a:ext uri="{9D8B030D-6E8A-4147-A177-3AD203B41FA5}">
                      <a16:colId xmlns:a16="http://schemas.microsoft.com/office/drawing/2014/main" val="266562660"/>
                    </a:ext>
                  </a:extLst>
                </a:gridCol>
                <a:gridCol w="990817">
                  <a:extLst>
                    <a:ext uri="{9D8B030D-6E8A-4147-A177-3AD203B41FA5}">
                      <a16:colId xmlns:a16="http://schemas.microsoft.com/office/drawing/2014/main" val="2499826905"/>
                    </a:ext>
                  </a:extLst>
                </a:gridCol>
                <a:gridCol w="933212">
                  <a:extLst>
                    <a:ext uri="{9D8B030D-6E8A-4147-A177-3AD203B41FA5}">
                      <a16:colId xmlns:a16="http://schemas.microsoft.com/office/drawing/2014/main" val="3791917873"/>
                    </a:ext>
                  </a:extLst>
                </a:gridCol>
                <a:gridCol w="1106028">
                  <a:extLst>
                    <a:ext uri="{9D8B030D-6E8A-4147-A177-3AD203B41FA5}">
                      <a16:colId xmlns:a16="http://schemas.microsoft.com/office/drawing/2014/main" val="3964047760"/>
                    </a:ext>
                  </a:extLst>
                </a:gridCol>
                <a:gridCol w="1025380">
                  <a:extLst>
                    <a:ext uri="{9D8B030D-6E8A-4147-A177-3AD203B41FA5}">
                      <a16:colId xmlns:a16="http://schemas.microsoft.com/office/drawing/2014/main" val="4229449138"/>
                    </a:ext>
                  </a:extLst>
                </a:gridCol>
                <a:gridCol w="852563">
                  <a:extLst>
                    <a:ext uri="{9D8B030D-6E8A-4147-A177-3AD203B41FA5}">
                      <a16:colId xmlns:a16="http://schemas.microsoft.com/office/drawing/2014/main" val="1987329569"/>
                    </a:ext>
                  </a:extLst>
                </a:gridCol>
                <a:gridCol w="1140593">
                  <a:extLst>
                    <a:ext uri="{9D8B030D-6E8A-4147-A177-3AD203B41FA5}">
                      <a16:colId xmlns:a16="http://schemas.microsoft.com/office/drawing/2014/main" val="3504108416"/>
                    </a:ext>
                  </a:extLst>
                </a:gridCol>
                <a:gridCol w="956254">
                  <a:extLst>
                    <a:ext uri="{9D8B030D-6E8A-4147-A177-3AD203B41FA5}">
                      <a16:colId xmlns:a16="http://schemas.microsoft.com/office/drawing/2014/main" val="1164161422"/>
                    </a:ext>
                  </a:extLst>
                </a:gridCol>
                <a:gridCol w="767307">
                  <a:extLst>
                    <a:ext uri="{9D8B030D-6E8A-4147-A177-3AD203B41FA5}">
                      <a16:colId xmlns:a16="http://schemas.microsoft.com/office/drawing/2014/main" val="1746018167"/>
                    </a:ext>
                  </a:extLst>
                </a:gridCol>
              </a:tblGrid>
              <a:tr h="190372">
                <a:tc rowSpan="2">
                  <a:txBody>
                    <a:bodyPr/>
                    <a:lstStyle/>
                    <a:p>
                      <a:pPr algn="l" fontAlgn="ctr"/>
                      <a:r>
                        <a:rPr lang="pt-BR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Diretorias de Orçamento</a:t>
                      </a:r>
                    </a:p>
                  </a:txBody>
                  <a:tcPr marL="6266" marR="6266" marT="62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Orçamento 2024 </a:t>
                      </a:r>
                    </a:p>
                  </a:txBody>
                  <a:tcPr marL="6266" marR="6266" marT="62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Projeção 2023 </a:t>
                      </a:r>
                    </a:p>
                  </a:txBody>
                  <a:tcPr marL="6266" marR="6266" marT="62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Orçamento 2023 </a:t>
                      </a:r>
                    </a:p>
                  </a:txBody>
                  <a:tcPr marL="6266" marR="6266" marT="62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6308286"/>
                  </a:ext>
                </a:extLst>
              </a:tr>
              <a:tr h="190372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Receita 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Despesa 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Resultado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Receita 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Despesa 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Resultado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Receita 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Despesa 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Resultado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006159"/>
                  </a:ext>
                </a:extLst>
              </a:tr>
              <a:tr h="190372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Dir. Área Administrativa</a:t>
                      </a:r>
                    </a:p>
                  </a:txBody>
                  <a:tcPr marL="6266" marR="6266" marT="626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15.147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41.749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-26.602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12.520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38.348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-25.828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11.585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41.200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-29.615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6577565"/>
                  </a:ext>
                </a:extLst>
              </a:tr>
              <a:tr h="190372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Conselhos</a:t>
                      </a:r>
                    </a:p>
                  </a:txBody>
                  <a:tcPr marL="6266" marR="6266" marT="626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2.646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-2.646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2.182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-2.181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1.844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-1.844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6926718"/>
                  </a:ext>
                </a:extLst>
              </a:tr>
              <a:tr h="190372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Dir. Área Cultural</a:t>
                      </a:r>
                    </a:p>
                  </a:txBody>
                  <a:tcPr marL="6266" marR="6266" marT="626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8.985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11.752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-2.767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8.531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11.066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-2.535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8.565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10.952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-2.387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6675484"/>
                  </a:ext>
                </a:extLst>
              </a:tr>
              <a:tr h="190372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Dir. Área Esportes Aquáticos e Individuais</a:t>
                      </a:r>
                    </a:p>
                  </a:txBody>
                  <a:tcPr marL="6266" marR="6266" marT="626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3.704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26.953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-23.249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3.302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30.993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-27.691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3.384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29.739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-26.355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2313709"/>
                  </a:ext>
                </a:extLst>
              </a:tr>
              <a:tr h="190372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Dir. Área Esportes Associativos</a:t>
                      </a:r>
                    </a:p>
                  </a:txBody>
                  <a:tcPr marL="6266" marR="6266" marT="626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4.094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7.774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-3.680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3.948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7.109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-3.161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3.839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7.212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-3.373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9071527"/>
                  </a:ext>
                </a:extLst>
              </a:tr>
              <a:tr h="190372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Dir. Área Esportes Coletivos e Raquetes</a:t>
                      </a:r>
                    </a:p>
                  </a:txBody>
                  <a:tcPr marL="6266" marR="6266" marT="626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9.124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27.436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-18.312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10.093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31.944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-21.851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9.446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30.028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-20.581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2640410"/>
                  </a:ext>
                </a:extLst>
              </a:tr>
              <a:tr h="190372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Dir. Área Financeira</a:t>
                      </a:r>
                    </a:p>
                  </a:txBody>
                  <a:tcPr marL="6266" marR="6266" marT="626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3.276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14.657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-11.381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3.738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14.045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-10.307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3.787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14.489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-10.702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7729241"/>
                  </a:ext>
                </a:extLst>
              </a:tr>
              <a:tr h="190372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Dir. Área Jurídica</a:t>
                      </a:r>
                    </a:p>
                  </a:txBody>
                  <a:tcPr marL="6266" marR="6266" marT="626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2.905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-2.905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3.414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-3.407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4.317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-4.317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3755039"/>
                  </a:ext>
                </a:extLst>
              </a:tr>
              <a:tr h="190372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Dir. Área Marketing Esportivo </a:t>
                      </a:r>
                    </a:p>
                  </a:txBody>
                  <a:tcPr marL="6266" marR="6266" marT="626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2.191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2.520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-329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2135796"/>
                  </a:ext>
                </a:extLst>
              </a:tr>
              <a:tr h="190372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Dir. Área Marketing Institucional </a:t>
                      </a:r>
                    </a:p>
                  </a:txBody>
                  <a:tcPr marL="6266" marR="6266" marT="626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367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852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-485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498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897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-399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1.064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-764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0512164"/>
                  </a:ext>
                </a:extLst>
              </a:tr>
              <a:tr h="190372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Dir. Área Operações</a:t>
                      </a:r>
                    </a:p>
                  </a:txBody>
                  <a:tcPr marL="6266" marR="6266" marT="626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384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31.862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-31.478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368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28.697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-28.330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306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27.336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-27.030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5894131"/>
                  </a:ext>
                </a:extLst>
              </a:tr>
              <a:tr h="190372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Assessoria de Planejamento</a:t>
                      </a:r>
                    </a:p>
                  </a:txBody>
                  <a:tcPr marL="6266" marR="6266" marT="626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8.868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-8.868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7.589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-7.589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8.310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-8.310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3820281"/>
                  </a:ext>
                </a:extLst>
              </a:tr>
              <a:tr h="190372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Presidência</a:t>
                      </a:r>
                    </a:p>
                  </a:txBody>
                  <a:tcPr marL="6266" marR="6266" marT="626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182.000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9.332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172.668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173.536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6.695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166.840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174.721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7.499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167.222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1344021"/>
                  </a:ext>
                </a:extLst>
              </a:tr>
              <a:tr h="190372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Dir. Área Patrimônio</a:t>
                      </a:r>
                    </a:p>
                  </a:txBody>
                  <a:tcPr marL="6266" marR="6266" marT="626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33.393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-33.393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30.021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-30.021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27.017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-27.017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4371354"/>
                  </a:ext>
                </a:extLst>
              </a:tr>
              <a:tr h="190372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Dir. Área Relações Esportivas</a:t>
                      </a:r>
                    </a:p>
                  </a:txBody>
                  <a:tcPr marL="6266" marR="6266" marT="626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17.157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14.761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2.395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16.597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13.028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3.569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14.962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13.193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1.769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6117759"/>
                  </a:ext>
                </a:extLst>
              </a:tr>
              <a:tr h="190372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Dir. Área Relações Institucionais</a:t>
                      </a:r>
                    </a:p>
                  </a:txBody>
                  <a:tcPr marL="6266" marR="6266" marT="626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176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-176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7560947"/>
                  </a:ext>
                </a:extLst>
              </a:tr>
              <a:tr h="190372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Dir. Área Social</a:t>
                      </a:r>
                    </a:p>
                  </a:txBody>
                  <a:tcPr marL="6266" marR="6266" marT="626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9.502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14.109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-4.607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7.605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13.017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-5.412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7.409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13.145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-5.736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957310"/>
                  </a:ext>
                </a:extLst>
              </a:tr>
              <a:tr h="190372"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Custeio</a:t>
                      </a:r>
                    </a:p>
                  </a:txBody>
                  <a:tcPr marL="6266" marR="6266" marT="6266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255.932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251.745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4.186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240.744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239.046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1.698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238.304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237.343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961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070902"/>
                  </a:ext>
                </a:extLst>
              </a:tr>
              <a:tr h="190372">
                <a:tc>
                  <a:txBody>
                    <a:bodyPr/>
                    <a:lstStyle/>
                    <a:p>
                      <a:pPr algn="l" fontAlgn="b"/>
                      <a:endParaRPr lang="pt-BR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66" marR="6266" marT="626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266" marR="6266" marT="62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266" marR="6266" marT="62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266" marR="6266" marT="626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266" marR="6266" marT="62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266" marR="6266" marT="62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266" marR="6266" marT="626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266" marR="6266" marT="62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266" marR="6266" marT="62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266" marR="6266" marT="626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5226061"/>
                  </a:ext>
                </a:extLst>
              </a:tr>
              <a:tr h="190372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Restaurantes e Lanchonetes</a:t>
                      </a:r>
                    </a:p>
                  </a:txBody>
                  <a:tcPr marL="6266" marR="6266" marT="626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54.797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58.983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-4.186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49.230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55.767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-6.538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49.650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54.754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-5.104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1355636"/>
                  </a:ext>
                </a:extLst>
              </a:tr>
              <a:tr h="190372">
                <a:tc>
                  <a:txBody>
                    <a:bodyPr/>
                    <a:lstStyle/>
                    <a:p>
                      <a:pPr algn="l" fontAlgn="b"/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66" marR="6266" marT="626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266" marR="6266" marT="62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266" marR="6266" marT="62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266" marR="6266" marT="626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266" marR="6266" marT="62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266" marR="6266" marT="62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266" marR="6266" marT="626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266" marR="6266" marT="62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266" marR="6266" marT="62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266" marR="6266" marT="626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8589424"/>
                  </a:ext>
                </a:extLst>
              </a:tr>
              <a:tr h="190372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6266" marR="6266" marT="626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310.728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310.728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289.974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294.813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-4.839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287.954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292.097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-4.143</a:t>
                      </a:r>
                    </a:p>
                  </a:txBody>
                  <a:tcPr marL="6266" marR="6266" marT="626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2548819"/>
                  </a:ext>
                </a:extLst>
              </a:tr>
            </a:tbl>
          </a:graphicData>
        </a:graphic>
      </p:graphicFrame>
      <p:sp>
        <p:nvSpPr>
          <p:cNvPr id="4" name="CaixaDeTexto 3"/>
          <p:cNvSpPr txBox="1"/>
          <p:nvPr/>
        </p:nvSpPr>
        <p:spPr>
          <a:xfrm>
            <a:off x="263768" y="184278"/>
            <a:ext cx="117074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800" dirty="0">
                <a:solidFill>
                  <a:prstClr val="black"/>
                </a:solidFill>
                <a:latin typeface="Calibri" panose="020F0502020204030204"/>
              </a:rPr>
              <a:t>7</a:t>
            </a: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. Resultados por</a:t>
            </a:r>
            <a:r>
              <a:rPr kumimoji="0" lang="pt-BR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Diretoria – PO 24 – Receitas e Despesas (Custeio e Restaurantes)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351450" y="1158385"/>
            <a:ext cx="29982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Receitas e Despesas Por Diretoria na</a:t>
            </a:r>
            <a:r>
              <a:rPr kumimoji="0" lang="pt-BR" sz="10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PO 24 – R$ Mil</a:t>
            </a:r>
            <a:endParaRPr kumimoji="0" lang="pt-B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263768" y="6445439"/>
            <a:ext cx="115882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Não inclui recursos da Lei de Incentivo</a:t>
            </a:r>
            <a:r>
              <a:rPr kumimoji="0" lang="pt-BR" sz="9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ao Esporte e CBC</a:t>
            </a:r>
            <a:r>
              <a:rPr kumimoji="0" lang="pt-B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</a:t>
            </a:r>
            <a:endParaRPr kumimoji="0" lang="pt-BR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9734214" y="6489951"/>
            <a:ext cx="22978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dirty="0" smtClean="0"/>
              <a:t>Fonte: Planilhas Financeiras da PO 24</a:t>
            </a:r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val="830080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245107" y="146954"/>
            <a:ext cx="115882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800" dirty="0">
                <a:solidFill>
                  <a:prstClr val="black"/>
                </a:solidFill>
                <a:latin typeface="Calibri" panose="020F0502020204030204"/>
              </a:rPr>
              <a:t>8</a:t>
            </a: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. Resultados por</a:t>
            </a:r>
            <a:r>
              <a:rPr kumimoji="0" lang="pt-BR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Ponto de Venda – PO 24 – Receitas e Despesas (</a:t>
            </a:r>
            <a:r>
              <a:rPr lang="pt-BR" sz="2800" dirty="0" smtClean="0">
                <a:solidFill>
                  <a:prstClr val="black"/>
                </a:solidFill>
                <a:latin typeface="Calibri" panose="020F0502020204030204"/>
              </a:rPr>
              <a:t>Bares e </a:t>
            </a:r>
            <a:r>
              <a:rPr kumimoji="0" lang="pt-BR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Restaurantes)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351450" y="1083737"/>
            <a:ext cx="34087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Receitas e Despesas por Ponto de Venda na</a:t>
            </a:r>
            <a:r>
              <a:rPr kumimoji="0" lang="pt-BR" sz="10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PO 24 – R$ Mil</a:t>
            </a:r>
            <a:endParaRPr kumimoji="0" lang="pt-B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263768" y="6445439"/>
            <a:ext cx="115882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Não incluir recursos da Lei de Incentivo</a:t>
            </a:r>
            <a:r>
              <a:rPr kumimoji="0" lang="pt-BR" sz="9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ao Esporte e CBC</a:t>
            </a:r>
            <a:r>
              <a:rPr kumimoji="0" lang="pt-B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</a:t>
            </a:r>
            <a:endParaRPr kumimoji="0" lang="pt-BR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0026885"/>
              </p:ext>
            </p:extLst>
          </p:nvPr>
        </p:nvGraphicFramePr>
        <p:xfrm>
          <a:off x="1425554" y="1434839"/>
          <a:ext cx="9581929" cy="4905719"/>
        </p:xfrm>
        <a:graphic>
          <a:graphicData uri="http://schemas.openxmlformats.org/drawingml/2006/table">
            <a:tbl>
              <a:tblPr/>
              <a:tblGrid>
                <a:gridCol w="2361933">
                  <a:extLst>
                    <a:ext uri="{9D8B030D-6E8A-4147-A177-3AD203B41FA5}">
                      <a16:colId xmlns:a16="http://schemas.microsoft.com/office/drawing/2014/main" val="3600374399"/>
                    </a:ext>
                  </a:extLst>
                </a:gridCol>
                <a:gridCol w="832044">
                  <a:extLst>
                    <a:ext uri="{9D8B030D-6E8A-4147-A177-3AD203B41FA5}">
                      <a16:colId xmlns:a16="http://schemas.microsoft.com/office/drawing/2014/main" val="2216428572"/>
                    </a:ext>
                  </a:extLst>
                </a:gridCol>
                <a:gridCol w="805204">
                  <a:extLst>
                    <a:ext uri="{9D8B030D-6E8A-4147-A177-3AD203B41FA5}">
                      <a16:colId xmlns:a16="http://schemas.microsoft.com/office/drawing/2014/main" val="4112876732"/>
                    </a:ext>
                  </a:extLst>
                </a:gridCol>
                <a:gridCol w="832044">
                  <a:extLst>
                    <a:ext uri="{9D8B030D-6E8A-4147-A177-3AD203B41FA5}">
                      <a16:colId xmlns:a16="http://schemas.microsoft.com/office/drawing/2014/main" val="4258056093"/>
                    </a:ext>
                  </a:extLst>
                </a:gridCol>
                <a:gridCol w="832044">
                  <a:extLst>
                    <a:ext uri="{9D8B030D-6E8A-4147-A177-3AD203B41FA5}">
                      <a16:colId xmlns:a16="http://schemas.microsoft.com/office/drawing/2014/main" val="2600584949"/>
                    </a:ext>
                  </a:extLst>
                </a:gridCol>
                <a:gridCol w="805204">
                  <a:extLst>
                    <a:ext uri="{9D8B030D-6E8A-4147-A177-3AD203B41FA5}">
                      <a16:colId xmlns:a16="http://schemas.microsoft.com/office/drawing/2014/main" val="448778646"/>
                    </a:ext>
                  </a:extLst>
                </a:gridCol>
                <a:gridCol w="832044">
                  <a:extLst>
                    <a:ext uri="{9D8B030D-6E8A-4147-A177-3AD203B41FA5}">
                      <a16:colId xmlns:a16="http://schemas.microsoft.com/office/drawing/2014/main" val="3720461013"/>
                    </a:ext>
                  </a:extLst>
                </a:gridCol>
                <a:gridCol w="832044">
                  <a:extLst>
                    <a:ext uri="{9D8B030D-6E8A-4147-A177-3AD203B41FA5}">
                      <a16:colId xmlns:a16="http://schemas.microsoft.com/office/drawing/2014/main" val="1069465773"/>
                    </a:ext>
                  </a:extLst>
                </a:gridCol>
                <a:gridCol w="805204">
                  <a:extLst>
                    <a:ext uri="{9D8B030D-6E8A-4147-A177-3AD203B41FA5}">
                      <a16:colId xmlns:a16="http://schemas.microsoft.com/office/drawing/2014/main" val="1469992714"/>
                    </a:ext>
                  </a:extLst>
                </a:gridCol>
                <a:gridCol w="644164">
                  <a:extLst>
                    <a:ext uri="{9D8B030D-6E8A-4147-A177-3AD203B41FA5}">
                      <a16:colId xmlns:a16="http://schemas.microsoft.com/office/drawing/2014/main" val="4123583606"/>
                    </a:ext>
                  </a:extLst>
                </a:gridCol>
              </a:tblGrid>
              <a:tr h="148855">
                <a:tc rowSpan="2">
                  <a:txBody>
                    <a:bodyPr/>
                    <a:lstStyle/>
                    <a:p>
                      <a:pPr algn="l" fontAlgn="ctr"/>
                      <a:r>
                        <a:rPr lang="pt-BR" sz="10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Ponto de Vendas</a:t>
                      </a:r>
                    </a:p>
                  </a:txBody>
                  <a:tcPr marL="5849" marR="5849" marT="584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Orçamento 2024 </a:t>
                      </a:r>
                    </a:p>
                  </a:txBody>
                  <a:tcPr marL="5849" marR="5849" marT="584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Projeção 2023 </a:t>
                      </a:r>
                    </a:p>
                  </a:txBody>
                  <a:tcPr marL="5849" marR="5849" marT="584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Orçamento 2023 </a:t>
                      </a:r>
                    </a:p>
                  </a:txBody>
                  <a:tcPr marL="5849" marR="5849" marT="584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633199"/>
                  </a:ext>
                </a:extLst>
              </a:tr>
              <a:tr h="148855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Receita </a:t>
                      </a:r>
                    </a:p>
                  </a:txBody>
                  <a:tcPr marL="5849" marR="5849" marT="584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Despesa </a:t>
                      </a:r>
                    </a:p>
                  </a:txBody>
                  <a:tcPr marL="5849" marR="5849" marT="584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Resultado </a:t>
                      </a:r>
                    </a:p>
                  </a:txBody>
                  <a:tcPr marL="5849" marR="5849" marT="584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Receita </a:t>
                      </a:r>
                    </a:p>
                  </a:txBody>
                  <a:tcPr marL="5849" marR="5849" marT="584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Despesa </a:t>
                      </a:r>
                    </a:p>
                  </a:txBody>
                  <a:tcPr marL="5849" marR="5849" marT="584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Resultado </a:t>
                      </a:r>
                    </a:p>
                  </a:txBody>
                  <a:tcPr marL="5849" marR="5849" marT="584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Receita </a:t>
                      </a:r>
                    </a:p>
                  </a:txBody>
                  <a:tcPr marL="5849" marR="5849" marT="584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Despesa </a:t>
                      </a:r>
                    </a:p>
                  </a:txBody>
                  <a:tcPr marL="5849" marR="5849" marT="584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Resultado </a:t>
                      </a:r>
                    </a:p>
                  </a:txBody>
                  <a:tcPr marL="5849" marR="5849" marT="584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8804283"/>
                  </a:ext>
                </a:extLst>
              </a:tr>
              <a:tr h="148855"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RESTAURANTES 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25.244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23.265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1.979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22.635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21.939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696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22.575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21.829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746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6648506"/>
                  </a:ext>
                </a:extLst>
              </a:tr>
              <a:tr h="148855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Churrascaria Recanto de Figueira</a:t>
                      </a:r>
                    </a:p>
                  </a:txBody>
                  <a:tcPr marL="5849" marR="5849" marT="5849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849" marR="5849" marT="584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0046397"/>
                  </a:ext>
                </a:extLst>
              </a:tr>
              <a:tr h="148855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Restaurante do CCR</a:t>
                      </a:r>
                    </a:p>
                  </a:txBody>
                  <a:tcPr marL="5849" marR="5849" marT="5849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8.160</a:t>
                      </a:r>
                    </a:p>
                  </a:txBody>
                  <a:tcPr marL="5849" marR="5849" marT="584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8.864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-704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7.570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8.502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-931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7.811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8.597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-786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1646321"/>
                  </a:ext>
                </a:extLst>
              </a:tr>
              <a:tr h="148855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Restaurante do Lago</a:t>
                      </a:r>
                    </a:p>
                  </a:txBody>
                  <a:tcPr marL="5849" marR="5849" marT="5849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861</a:t>
                      </a:r>
                    </a:p>
                  </a:txBody>
                  <a:tcPr marL="5849" marR="5849" marT="584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777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720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626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544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481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1207253"/>
                  </a:ext>
                </a:extLst>
              </a:tr>
              <a:tr h="148855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Restaurante Germânia</a:t>
                      </a:r>
                    </a:p>
                  </a:txBody>
                  <a:tcPr marL="5849" marR="5849" marT="5849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8.924</a:t>
                      </a:r>
                    </a:p>
                  </a:txBody>
                  <a:tcPr marL="5849" marR="5849" marT="584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7.932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992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7.724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6.955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769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7.458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6.542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916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3218338"/>
                  </a:ext>
                </a:extLst>
              </a:tr>
              <a:tr h="148855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Restaurante O Ponto</a:t>
                      </a:r>
                    </a:p>
                  </a:txBody>
                  <a:tcPr marL="5849" marR="5849" marT="5849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7.299</a:t>
                      </a:r>
                    </a:p>
                  </a:txBody>
                  <a:tcPr marL="5849" marR="5849" marT="584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6.385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914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6.621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6.389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232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6.761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6.626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135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0164731"/>
                  </a:ext>
                </a:extLst>
              </a:tr>
              <a:tr h="148855"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LANCHONETES 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24.240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21.848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2.392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21.384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20.355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1.029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22.320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20.480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1.839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2800681"/>
                  </a:ext>
                </a:extLst>
              </a:tr>
              <a:tr h="148855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Alameda</a:t>
                      </a:r>
                    </a:p>
                  </a:txBody>
                  <a:tcPr marL="5849" marR="5849" marT="5849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6.388</a:t>
                      </a:r>
                    </a:p>
                  </a:txBody>
                  <a:tcPr marL="5849" marR="5849" marT="584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5.492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896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5.262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4.808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454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5.144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4.505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639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0071169"/>
                  </a:ext>
                </a:extLst>
              </a:tr>
              <a:tr h="80434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Bar da Sauna</a:t>
                      </a:r>
                    </a:p>
                  </a:txBody>
                  <a:tcPr marL="5849" marR="5849" marT="5849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862</a:t>
                      </a:r>
                    </a:p>
                  </a:txBody>
                  <a:tcPr marL="5849" marR="5849" marT="584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875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-13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703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809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-107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634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743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-109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9646231"/>
                  </a:ext>
                </a:extLst>
              </a:tr>
              <a:tr h="148855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Bar do Futebol</a:t>
                      </a:r>
                    </a:p>
                  </a:txBody>
                  <a:tcPr marL="5849" marR="5849" marT="5849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1.290</a:t>
                      </a:r>
                    </a:p>
                  </a:txBody>
                  <a:tcPr marL="5849" marR="5849" marT="584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1.059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231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1.045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906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139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1.074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1.081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-7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9325703"/>
                  </a:ext>
                </a:extLst>
              </a:tr>
              <a:tr h="148855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Bomboniere</a:t>
                      </a:r>
                    </a:p>
                  </a:txBody>
                  <a:tcPr marL="5849" marR="5849" marT="5849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335</a:t>
                      </a:r>
                    </a:p>
                  </a:txBody>
                  <a:tcPr marL="5849" marR="5849" marT="584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131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345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165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180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331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112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218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5110174"/>
                  </a:ext>
                </a:extLst>
              </a:tr>
              <a:tr h="148855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Lanchonete 9 Pinos</a:t>
                      </a:r>
                    </a:p>
                  </a:txBody>
                  <a:tcPr marL="5849" marR="5849" marT="5849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5.066</a:t>
                      </a:r>
                    </a:p>
                  </a:txBody>
                  <a:tcPr marL="5849" marR="5849" marT="584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4.627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440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4.312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4.337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-25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4.362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4.068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293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3665018"/>
                  </a:ext>
                </a:extLst>
              </a:tr>
              <a:tr h="148855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Lanchonete da Piscina</a:t>
                      </a:r>
                    </a:p>
                  </a:txBody>
                  <a:tcPr marL="5849" marR="5849" marT="5849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5.007</a:t>
                      </a:r>
                    </a:p>
                  </a:txBody>
                  <a:tcPr marL="5849" marR="5849" marT="584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5.339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-332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4.915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5.301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-386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5.534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5.580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-46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0410514"/>
                  </a:ext>
                </a:extLst>
              </a:tr>
              <a:tr h="148855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Lanchonete No Tênis Bar e Café</a:t>
                      </a:r>
                    </a:p>
                  </a:txBody>
                  <a:tcPr marL="5849" marR="5849" marT="5849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879</a:t>
                      </a:r>
                    </a:p>
                  </a:txBody>
                  <a:tcPr marL="5849" marR="5849" marT="584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879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655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648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489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489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7551297"/>
                  </a:ext>
                </a:extLst>
              </a:tr>
              <a:tr h="148855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Lanchonete The Fitness</a:t>
                      </a:r>
                    </a:p>
                  </a:txBody>
                  <a:tcPr marL="5849" marR="5849" marT="5849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2.225</a:t>
                      </a:r>
                    </a:p>
                  </a:txBody>
                  <a:tcPr marL="5849" marR="5849" marT="584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1.703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522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1.962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1.461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501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1.916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1.436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479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7191080"/>
                  </a:ext>
                </a:extLst>
              </a:tr>
              <a:tr h="148855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Tucumã Bar &amp; </a:t>
                      </a:r>
                      <a:r>
                        <a:rPr lang="pt-B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Snooker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9" marR="5849" marT="5849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2.187</a:t>
                      </a:r>
                    </a:p>
                  </a:txBody>
                  <a:tcPr marL="5849" marR="5849" marT="584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2.549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-362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2.185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2.561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-376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2.836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2.955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-119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2749623"/>
                  </a:ext>
                </a:extLst>
              </a:tr>
              <a:tr h="148855"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EVENTOS 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2.833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1.480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1.353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2.892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1.702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1.189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2.795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2.102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693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81798"/>
                  </a:ext>
                </a:extLst>
              </a:tr>
              <a:tr h="148855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Eventos de Terceiros</a:t>
                      </a:r>
                    </a:p>
                  </a:txBody>
                  <a:tcPr marL="5849" marR="5849" marT="5849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703</a:t>
                      </a:r>
                    </a:p>
                  </a:txBody>
                  <a:tcPr marL="5849" marR="5849" marT="584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481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222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668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511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157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947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657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290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9576007"/>
                  </a:ext>
                </a:extLst>
              </a:tr>
              <a:tr h="148855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Eventos do Clube</a:t>
                      </a:r>
                    </a:p>
                  </a:txBody>
                  <a:tcPr marL="5849" marR="5849" marT="5849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312</a:t>
                      </a:r>
                    </a:p>
                  </a:txBody>
                  <a:tcPr marL="5849" marR="5849" marT="584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239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561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431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536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515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3628391"/>
                  </a:ext>
                </a:extLst>
              </a:tr>
              <a:tr h="148855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Festa Junina Restaurantes</a:t>
                      </a:r>
                    </a:p>
                  </a:txBody>
                  <a:tcPr marL="5849" marR="5849" marT="5849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1.818</a:t>
                      </a:r>
                    </a:p>
                  </a:txBody>
                  <a:tcPr marL="5849" marR="5849" marT="584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925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893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1.663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1.061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602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1.312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930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382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8557586"/>
                  </a:ext>
                </a:extLst>
              </a:tr>
              <a:tr h="148855"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ADMINISTRATIVO </a:t>
                      </a:r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 OPERACIONAL 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2.480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12.390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-9.911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2.318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11.770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-9.452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1.960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10.342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-8.382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8961216"/>
                  </a:ext>
                </a:extLst>
              </a:tr>
              <a:tr h="148855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Adm. Restaurantes</a:t>
                      </a:r>
                    </a:p>
                  </a:txBody>
                  <a:tcPr marL="5849" marR="5849" marT="5849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2.480</a:t>
                      </a:r>
                    </a:p>
                  </a:txBody>
                  <a:tcPr marL="5849" marR="5849" marT="584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8.326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-5.847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2.318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8.007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-5.689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1.960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6.906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-4.945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328092"/>
                  </a:ext>
                </a:extLst>
              </a:tr>
              <a:tr h="148855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Caixas de Restaurantes e Lanchonetes</a:t>
                      </a:r>
                    </a:p>
                  </a:txBody>
                  <a:tcPr marL="5849" marR="5849" marT="5849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849" marR="5849" marT="584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309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-309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294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-294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267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-267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3052636"/>
                  </a:ext>
                </a:extLst>
              </a:tr>
              <a:tr h="148855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Confeitaria</a:t>
                      </a:r>
                    </a:p>
                  </a:txBody>
                  <a:tcPr marL="5849" marR="5849" marT="5849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849" marR="5849" marT="584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157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-157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165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-165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161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-161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0523280"/>
                  </a:ext>
                </a:extLst>
              </a:tr>
              <a:tr h="148855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Controle de Materiais</a:t>
                      </a:r>
                    </a:p>
                  </a:txBody>
                  <a:tcPr marL="5849" marR="5849" marT="5849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849" marR="5849" marT="584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384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-384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363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-363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385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-385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4284745"/>
                  </a:ext>
                </a:extLst>
              </a:tr>
              <a:tr h="148855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Controle de Qualidade</a:t>
                      </a:r>
                    </a:p>
                  </a:txBody>
                  <a:tcPr marL="5849" marR="5849" marT="5849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849" marR="5849" marT="584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596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-596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578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-578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564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-564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281128"/>
                  </a:ext>
                </a:extLst>
              </a:tr>
              <a:tr h="148855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Cozinha Central</a:t>
                      </a:r>
                    </a:p>
                  </a:txBody>
                  <a:tcPr marL="5849" marR="5849" marT="5849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849" marR="5849" marT="584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2.313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-2.313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2.098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-2.098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1.764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-1.764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2389691"/>
                  </a:ext>
                </a:extLst>
              </a:tr>
              <a:tr h="148855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Paladar ECP Locações e Eventos</a:t>
                      </a:r>
                    </a:p>
                  </a:txBody>
                  <a:tcPr marL="5849" marR="5849" marT="5849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849" marR="5849" marT="584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305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-305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264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-264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295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-295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9164913"/>
                  </a:ext>
                </a:extLst>
              </a:tr>
              <a:tr h="148855"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Total 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54.797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58.983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-4.186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49.230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55.767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-6.538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49.650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54.754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-5.104</a:t>
                      </a: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751359"/>
                  </a:ext>
                </a:extLst>
              </a:tr>
            </a:tbl>
          </a:graphicData>
        </a:graphic>
      </p:graphicFrame>
      <p:sp>
        <p:nvSpPr>
          <p:cNvPr id="7" name="CaixaDeTexto 6"/>
          <p:cNvSpPr txBox="1"/>
          <p:nvPr/>
        </p:nvSpPr>
        <p:spPr>
          <a:xfrm>
            <a:off x="9734214" y="6489951"/>
            <a:ext cx="22978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dirty="0" smtClean="0"/>
              <a:t>Fonte: Planilhas Financeiras da PO 24</a:t>
            </a:r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val="3541346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ersonalizada 1">
      <a:majorFont>
        <a:latin typeface="Open Sans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solidFill>
          <a:schemeClr val="accent1">
            <a:lumMod val="40000"/>
            <a:lumOff val="60000"/>
          </a:schemeClr>
        </a:solidFill>
      </a:spPr>
      <a:bodyPr wrap="square" rtlCol="0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4852</TotalTime>
  <Words>2988</Words>
  <Application>Microsoft Office PowerPoint</Application>
  <PresentationFormat>Widescreen</PresentationFormat>
  <Paragraphs>1206</Paragraphs>
  <Slides>22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22</vt:i4>
      </vt:variant>
    </vt:vector>
  </HeadingPairs>
  <TitlesOfParts>
    <vt:vector size="31" baseType="lpstr">
      <vt:lpstr>Arial</vt:lpstr>
      <vt:lpstr>Avenir Next LT Pro</vt:lpstr>
      <vt:lpstr>Calibri</vt:lpstr>
      <vt:lpstr>Calibri Light</vt:lpstr>
      <vt:lpstr>Open Sans</vt:lpstr>
      <vt:lpstr>Roboto</vt:lpstr>
      <vt:lpstr>Tema do Office</vt:lpstr>
      <vt:lpstr>1_Tema do Office</vt:lpstr>
      <vt:lpstr>Planilha</vt:lpstr>
      <vt:lpstr>                ANÁLISES DA PO 24</vt:lpstr>
      <vt:lpstr>Apresentação do PowerPoint</vt:lpstr>
      <vt:lpstr>                QUADROS RESUMO DA PO 24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DISTRIBUIÇÃO DOS RECURSOS DO CLUBE ENTRE DIRETORIAS</vt:lpstr>
      <vt:lpstr>Apresentação do PowerPoint</vt:lpstr>
      <vt:lpstr>Apresentação do PowerPoint</vt:lpstr>
      <vt:lpstr>Apresentação do PowerPoint</vt:lpstr>
      <vt:lpstr>                ANÁLISE LIE E CBC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ORÇAMENTO DE INVESTIMENTOS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Danilo Miziara Pereira</dc:creator>
  <cp:lastModifiedBy>Caio Siqueira Marconato</cp:lastModifiedBy>
  <cp:revision>277</cp:revision>
  <dcterms:created xsi:type="dcterms:W3CDTF">2022-10-18T12:55:23Z</dcterms:created>
  <dcterms:modified xsi:type="dcterms:W3CDTF">2023-10-18T20:51:56Z</dcterms:modified>
</cp:coreProperties>
</file>